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charts/chart8.xml" ContentType="application/vnd.openxmlformats-officedocument.drawingml.chart+xml"/>
  <Override PartName="/ppt/tags/tag26.xml" ContentType="application/vnd.openxmlformats-officedocument.presentationml.tag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3" r:id="rId2"/>
    <p:sldId id="268" r:id="rId3"/>
    <p:sldId id="299" r:id="rId4"/>
    <p:sldId id="309" r:id="rId5"/>
    <p:sldId id="402" r:id="rId6"/>
    <p:sldId id="342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379" r:id="rId15"/>
    <p:sldId id="380" r:id="rId16"/>
    <p:sldId id="381" r:id="rId17"/>
    <p:sldId id="382" r:id="rId18"/>
    <p:sldId id="383" r:id="rId19"/>
    <p:sldId id="343" r:id="rId20"/>
    <p:sldId id="369" r:id="rId21"/>
    <p:sldId id="401" r:id="rId22"/>
    <p:sldId id="398" r:id="rId23"/>
    <p:sldId id="391" r:id="rId24"/>
    <p:sldId id="269" r:id="rId25"/>
    <p:sldId id="388" r:id="rId26"/>
    <p:sldId id="360" r:id="rId27"/>
    <p:sldId id="392" r:id="rId28"/>
    <p:sldId id="393" r:id="rId29"/>
    <p:sldId id="394" r:id="rId30"/>
    <p:sldId id="387" r:id="rId31"/>
    <p:sldId id="400" r:id="rId32"/>
    <p:sldId id="34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01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624" y="-294"/>
      </p:cViewPr>
      <p:guideLst>
        <p:guide orient="horz" pos="996"/>
        <p:guide orient="horz" pos="3696"/>
        <p:guide orient="horz" pos="888"/>
        <p:guide orient="horz" pos="690"/>
        <p:guide pos="2880"/>
        <p:guide pos="336"/>
        <p:guide pos="5430"/>
        <p:guide pos="5646"/>
        <p:guide pos="258"/>
        <p:guide pos="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nniont\AppData\Local\Microsoft\Windows\Temporary%20Internet%20Files\Content.Outlook\T5A0YLRL\Spire%20NHS%20splits%20by%20CB%20and%20LC%20work%202008-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nniont\Documents\Documents\New%20files\Investor%20relations\Standard%20introductory%20presentation\Age%20profile%20of%20the%20UK\calculation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nniont\Documents\Documents\New%20files\Investor%20relations\Standard%20introductory%20presentation\Standard%20slide%20set%20-%20post%20trading%20update%20Jan%202016\C&amp;B%20referrals%20per%20Spire%20hospital%202009-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88705334418778"/>
          <c:y val="0.20032393258513317"/>
          <c:w val="0.43735148943443203"/>
          <c:h val="0.5637467689998181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4438114894294635E-2"/>
                  <c:y val="-9.0723859319242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18047476487911E-3"/>
                  <c:y val="5.9046310153811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PMI</c:v>
                </c:pt>
                <c:pt idx="1">
                  <c:v>NHS</c:v>
                </c:pt>
                <c:pt idx="2">
                  <c:v>SP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0.49088483770564695</c:v>
                </c:pt>
                <c:pt idx="1">
                  <c:v>0.29599999999999999</c:v>
                </c:pt>
                <c:pt idx="2">
                  <c:v>0.17699999999999999</c:v>
                </c:pt>
                <c:pt idx="3">
                  <c:v>3.5999999999999997E-2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5529416177873088E-2"/>
          <c:y val="0.81710009247897453"/>
          <c:w val="0.81947623917899071"/>
          <c:h val="7.9242870764259413E-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4884076990376"/>
          <c:y val="0.16251166520851559"/>
          <c:w val="0.60966338992304847"/>
          <c:h val="0.71960994459025951"/>
        </c:manualLayout>
      </c:layout>
      <c:lineChart>
        <c:grouping val="standard"/>
        <c:varyColors val="0"/>
        <c:ser>
          <c:idx val="0"/>
          <c:order val="0"/>
          <c:tx>
            <c:strRef>
              <c:f>AM!$K$9</c:f>
              <c:strCache>
                <c:ptCount val="1"/>
                <c:pt idx="0">
                  <c:v>LC work</c:v>
                </c:pt>
              </c:strCache>
            </c:strRef>
          </c:tx>
          <c:marker>
            <c:symbol val="none"/>
          </c:marker>
          <c:cat>
            <c:numRef>
              <c:f>AM!$L$8:$S$8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AM!$L$9:$S$9</c:f>
              <c:numCache>
                <c:formatCode>0%</c:formatCode>
                <c:ptCount val="8"/>
                <c:pt idx="0">
                  <c:v>0.66563768585700256</c:v>
                </c:pt>
                <c:pt idx="1">
                  <c:v>0.49508454145045905</c:v>
                </c:pt>
                <c:pt idx="2">
                  <c:v>0.37903906963747519</c:v>
                </c:pt>
                <c:pt idx="3">
                  <c:v>0.28820076285409579</c:v>
                </c:pt>
                <c:pt idx="4">
                  <c:v>0.28164750948896372</c:v>
                </c:pt>
                <c:pt idx="5">
                  <c:v>0.20975739251663778</c:v>
                </c:pt>
                <c:pt idx="6">
                  <c:v>0.24978430071561492</c:v>
                </c:pt>
                <c:pt idx="7">
                  <c:v>0.22249842238341633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AM!$K$10</c:f>
              <c:strCache>
                <c:ptCount val="1"/>
                <c:pt idx="0">
                  <c:v>C&amp;B work</c:v>
                </c:pt>
              </c:strCache>
            </c:strRef>
          </c:tx>
          <c:marker>
            <c:symbol val="none"/>
          </c:marker>
          <c:cat>
            <c:numRef>
              <c:f>AM!$L$8:$S$8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AM!$L$10:$S$10</c:f>
              <c:numCache>
                <c:formatCode>0%</c:formatCode>
                <c:ptCount val="8"/>
                <c:pt idx="0">
                  <c:v>0.3343623141429975</c:v>
                </c:pt>
                <c:pt idx="1">
                  <c:v>0.50491545854954101</c:v>
                </c:pt>
                <c:pt idx="2">
                  <c:v>0.62096093036252487</c:v>
                </c:pt>
                <c:pt idx="3">
                  <c:v>0.7117992371459041</c:v>
                </c:pt>
                <c:pt idx="4">
                  <c:v>0.71835249051103633</c:v>
                </c:pt>
                <c:pt idx="5">
                  <c:v>0.79024260748336228</c:v>
                </c:pt>
                <c:pt idx="6">
                  <c:v>0.75021569928438514</c:v>
                </c:pt>
                <c:pt idx="7">
                  <c:v>0.77750157761658367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880576"/>
        <c:axId val="147882368"/>
      </c:lineChart>
      <c:catAx>
        <c:axId val="14788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bg1"/>
                </a:solidFill>
              </a:defRPr>
            </a:pPr>
            <a:endParaRPr lang="en-US"/>
          </a:p>
        </c:txPr>
        <c:crossAx val="147882368"/>
        <c:crosses val="autoZero"/>
        <c:auto val="1"/>
        <c:lblAlgn val="ctr"/>
        <c:lblOffset val="100"/>
        <c:noMultiLvlLbl val="0"/>
      </c:catAx>
      <c:valAx>
        <c:axId val="14788236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47880576"/>
        <c:crosses val="autoZero"/>
        <c:crossBetween val="between"/>
        <c:majorUnit val="0.2"/>
        <c:minorUnit val="2.0000000000000004E-2"/>
      </c:valAx>
    </c:plotArea>
    <c:legend>
      <c:legendPos val="r"/>
      <c:layout>
        <c:manualLayout>
          <c:xMode val="edge"/>
          <c:yMode val="edge"/>
          <c:x val="0.75746066119570987"/>
          <c:y val="0.11921879556722076"/>
          <c:w val="0.22587259542100957"/>
          <c:h val="0.70137722368037325"/>
        </c:manualLayout>
      </c:layout>
      <c:overlay val="0"/>
      <c:txPr>
        <a:bodyPr/>
        <a:lstStyle/>
        <a:p>
          <a:pPr>
            <a:defRPr sz="105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>
      <a:solidFill>
        <a:schemeClr val="accent1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88705334418778"/>
          <c:y val="0.19625716327790571"/>
          <c:w val="0.44050646558951972"/>
          <c:h val="0.567813538307045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6539155117259532E-2"/>
                  <c:y val="-9.1114205129124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18047476487911E-3"/>
                  <c:y val="5.9046310153811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PMI</c:v>
                </c:pt>
                <c:pt idx="1">
                  <c:v>NHS</c:v>
                </c:pt>
                <c:pt idx="2">
                  <c:v>SP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0.505</c:v>
                </c:pt>
                <c:pt idx="1">
                  <c:v>0.28699999999999998</c:v>
                </c:pt>
                <c:pt idx="2">
                  <c:v>0.17100000000000001</c:v>
                </c:pt>
                <c:pt idx="3">
                  <c:v>3.6999999999999998E-2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14862893927962703"/>
          <c:y val="0.8211669620874843"/>
          <c:w val="0.78161652531793835"/>
          <c:h val="7.9242870764259413E-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136752136752137E-3"/>
          <c:y val="0.14496931711287112"/>
          <c:w val="1"/>
          <c:h val="0.763743142468614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EBITDAR</c:v>
                </c:pt>
              </c:strCache>
            </c:strRef>
          </c:tx>
          <c:spPr>
            <a:solidFill>
              <a:schemeClr val="accent1"/>
            </a:solidFill>
            <a:ln w="3175">
              <a:noFill/>
              <a:prstDash val="solid"/>
            </a:ln>
          </c:spPr>
          <c:invertIfNegative val="0"/>
          <c:dPt>
            <c:idx val="5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 w="25400">
                <a:noFill/>
                <a:prstDash val="dash"/>
              </a:ln>
            </c:spPr>
          </c:dPt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Data!$B$2:$B$8</c:f>
              <c:numCache>
                <c:formatCode>#,##0</c:formatCode>
                <c:ptCount val="7"/>
                <c:pt idx="0">
                  <c:v>154.72799999999998</c:v>
                </c:pt>
                <c:pt idx="1">
                  <c:v>170.67700000000005</c:v>
                </c:pt>
                <c:pt idx="2">
                  <c:v>189.20000000000002</c:v>
                </c:pt>
                <c:pt idx="3">
                  <c:v>205.3</c:v>
                </c:pt>
                <c:pt idx="4">
                  <c:v>209</c:v>
                </c:pt>
                <c:pt idx="5">
                  <c:v>219.9</c:v>
                </c:pt>
                <c:pt idx="6">
                  <c:v>222.4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</c:strCache>
            </c:strRef>
          </c:tx>
          <c:spPr>
            <a:solidFill>
              <a:srgbClr val="B9C9B6"/>
            </a:solidFill>
            <a:ln w="3175">
              <a:noFill/>
              <a:prstDash val="sysDash"/>
            </a:ln>
          </c:spPr>
          <c:invertIfNegative val="0"/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Label</c:v>
                </c:pt>
              </c:strCache>
            </c:strRef>
          </c:tx>
          <c:spPr>
            <a:noFill/>
            <a:ln w="25399">
              <a:noFill/>
            </a:ln>
          </c:spPr>
          <c:invertIfNegative val="0"/>
          <c:dLbls>
            <c:dLbl>
              <c:idx val="6"/>
              <c:layout>
                <c:manualLayout>
                  <c:x val="-4.3970007423605861E-3"/>
                  <c:y val="9.78147635976942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200">
                    <a:latin typeface="+mn-lt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Data!$D$2:$D$8</c:f>
              <c:numCache>
                <c:formatCode>#,##0</c:formatCode>
                <c:ptCount val="7"/>
                <c:pt idx="0">
                  <c:v>154.72799999999998</c:v>
                </c:pt>
                <c:pt idx="1">
                  <c:v>170.67700000000005</c:v>
                </c:pt>
                <c:pt idx="2">
                  <c:v>189.20000000000002</c:v>
                </c:pt>
                <c:pt idx="3">
                  <c:v>205.3</c:v>
                </c:pt>
                <c:pt idx="4">
                  <c:v>209</c:v>
                </c:pt>
                <c:pt idx="5">
                  <c:v>219.9</c:v>
                </c:pt>
                <c:pt idx="6">
                  <c:v>222.4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1483008"/>
        <c:axId val="141505280"/>
      </c:barChart>
      <c:catAx>
        <c:axId val="14148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 sz="1100">
                <a:latin typeface="+mn-lt"/>
              </a:defRPr>
            </a:pPr>
            <a:endParaRPr lang="en-US"/>
          </a:p>
        </c:txPr>
        <c:crossAx val="14150528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1505280"/>
        <c:scaling>
          <c:orientation val="minMax"/>
          <c:max val="230"/>
          <c:min val="0"/>
        </c:scaling>
        <c:delete val="0"/>
        <c:axPos val="l"/>
        <c:numFmt formatCode="#,##0" sourceLinked="1"/>
        <c:majorTickMark val="none"/>
        <c:minorTickMark val="none"/>
        <c:tickLblPos val="none"/>
        <c:spPr>
          <a:ln w="9525">
            <a:noFill/>
          </a:ln>
        </c:spPr>
        <c:crossAx val="141483008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solidFill>
        <a:schemeClr val="accent1"/>
      </a:solidFill>
    </a:ln>
  </c:spPr>
  <c:txPr>
    <a:bodyPr/>
    <a:lstStyle/>
    <a:p>
      <a:pPr>
        <a:defRPr sz="1000" b="0" i="0" u="none" strike="noStrike" baseline="0">
          <a:solidFill>
            <a:srgbClr val="000005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2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dPt>
          <c:dLbls>
            <c:numFmt formatCode="#,##0_);\(#,##0\)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'[Chart in Microsoft PowerPoint]Data'!$C$13:$I$13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'[Chart in Microsoft PowerPoint]Data'!$C$12:$I$12</c:f>
              <c:numCache>
                <c:formatCode>#,##0</c:formatCode>
                <c:ptCount val="7"/>
                <c:pt idx="0">
                  <c:v>619.99199999999996</c:v>
                </c:pt>
                <c:pt idx="1">
                  <c:v>643.04600000000005</c:v>
                </c:pt>
                <c:pt idx="2">
                  <c:v>674</c:v>
                </c:pt>
                <c:pt idx="3">
                  <c:v>738.9</c:v>
                </c:pt>
                <c:pt idx="4">
                  <c:v>764.5</c:v>
                </c:pt>
                <c:pt idx="5" formatCode="General">
                  <c:v>856</c:v>
                </c:pt>
                <c:pt idx="6" formatCode="General">
                  <c:v>884.8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1533952"/>
        <c:axId val="141535488"/>
      </c:barChart>
      <c:catAx>
        <c:axId val="141533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41535488"/>
        <c:crosses val="autoZero"/>
        <c:auto val="1"/>
        <c:lblAlgn val="ctr"/>
        <c:lblOffset val="100"/>
        <c:noMultiLvlLbl val="0"/>
      </c:catAx>
      <c:valAx>
        <c:axId val="141535488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41533952"/>
        <c:crosses val="autoZero"/>
        <c:crossBetween val="between"/>
        <c:majorUnit val="500"/>
        <c:minorUnit val="20"/>
      </c:valAx>
    </c:plotArea>
    <c:plotVisOnly val="1"/>
    <c:dispBlanksAs val="gap"/>
    <c:showDLblsOverMax val="0"/>
  </c:chart>
  <c:spPr>
    <a:ln>
      <a:solidFill>
        <a:schemeClr val="accent2"/>
      </a:solidFill>
    </a:ln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99997949475402E-2"/>
          <c:y val="0.11756584165548732"/>
          <c:w val="0.98750000205052457"/>
          <c:h val="0.71622026161802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accent3"/>
            </a:solidFill>
            <a:ln w="25272"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Data!$B$2:$B$8</c:f>
              <c:numCache>
                <c:formatCode>0.0</c:formatCode>
                <c:ptCount val="7"/>
                <c:pt idx="0">
                  <c:v>371.65757034243745</c:v>
                </c:pt>
                <c:pt idx="1">
                  <c:v>378.15277772313618</c:v>
                </c:pt>
                <c:pt idx="2">
                  <c:v>403.07171421555631</c:v>
                </c:pt>
                <c:pt idx="3">
                  <c:v>416.08297101989996</c:v>
                </c:pt>
                <c:pt idx="4">
                  <c:v>414</c:v>
                </c:pt>
                <c:pt idx="5" formatCode="General">
                  <c:v>432.1</c:v>
                </c:pt>
                <c:pt idx="6">
                  <c:v>434.8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Upside</c:v>
                </c:pt>
              </c:strCache>
            </c:strRef>
          </c:tx>
          <c:invertIfNegative val="0"/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Data!$D$2:$D$8</c:f>
              <c:numCache>
                <c:formatCode>0.0</c:formatCode>
                <c:ptCount val="7"/>
                <c:pt idx="0">
                  <c:v>371.65757034243745</c:v>
                </c:pt>
                <c:pt idx="1">
                  <c:v>378.15277772313618</c:v>
                </c:pt>
                <c:pt idx="2">
                  <c:v>403.07171421555631</c:v>
                </c:pt>
                <c:pt idx="3">
                  <c:v>416.08297101989996</c:v>
                </c:pt>
                <c:pt idx="4">
                  <c:v>414</c:v>
                </c:pt>
                <c:pt idx="5" formatCode="General">
                  <c:v>432.1</c:v>
                </c:pt>
                <c:pt idx="6" formatCode="General">
                  <c:v>434.8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8123008"/>
        <c:axId val="148141184"/>
      </c:barChart>
      <c:catAx>
        <c:axId val="14812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59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48141184"/>
        <c:crosses val="autoZero"/>
        <c:auto val="0"/>
        <c:lblAlgn val="ctr"/>
        <c:lblOffset val="100"/>
        <c:noMultiLvlLbl val="0"/>
      </c:catAx>
      <c:valAx>
        <c:axId val="148141184"/>
        <c:scaling>
          <c:orientation val="minMax"/>
          <c:max val="600"/>
          <c:min val="0"/>
        </c:scaling>
        <c:delete val="0"/>
        <c:axPos val="l"/>
        <c:numFmt formatCode="0.0" sourceLinked="1"/>
        <c:majorTickMark val="none"/>
        <c:minorTickMark val="none"/>
        <c:tickLblPos val="none"/>
        <c:spPr>
          <a:ln w="9477">
            <a:noFill/>
          </a:ln>
        </c:spPr>
        <c:crossAx val="148123008"/>
        <c:crosses val="autoZero"/>
        <c:crossBetween val="between"/>
        <c:majorUnit val="0.2"/>
      </c:valAx>
      <c:spPr>
        <a:noFill/>
        <a:ln w="2527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5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0971695992101606E-2"/>
          <c:w val="1"/>
          <c:h val="0.787533237070280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accent3"/>
            </a:solidFill>
            <a:ln w="25272"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Data!$B$2:$B$8</c:f>
              <c:numCache>
                <c:formatCode>0.0</c:formatCode>
                <c:ptCount val="7"/>
                <c:pt idx="0">
                  <c:v>138.55141908021631</c:v>
                </c:pt>
                <c:pt idx="1">
                  <c:v>147.46354979733729</c:v>
                </c:pt>
                <c:pt idx="2">
                  <c:v>135.88736335086236</c:v>
                </c:pt>
                <c:pt idx="3">
                  <c:v>175.2805459946</c:v>
                </c:pt>
                <c:pt idx="4">
                  <c:v>191.40606397867515</c:v>
                </c:pt>
                <c:pt idx="5" formatCode="General">
                  <c:v>245.9</c:v>
                </c:pt>
                <c:pt idx="6" formatCode="General">
                  <c:v>262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Upside</c:v>
                </c:pt>
              </c:strCache>
            </c:strRef>
          </c:tx>
          <c:invertIfNegative val="0"/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Data!$D$2:$D$8</c:f>
              <c:numCache>
                <c:formatCode>0.0</c:formatCode>
                <c:ptCount val="7"/>
                <c:pt idx="0">
                  <c:v>138.55141908021631</c:v>
                </c:pt>
                <c:pt idx="1">
                  <c:v>147.46354979733729</c:v>
                </c:pt>
                <c:pt idx="2">
                  <c:v>135.88736335086236</c:v>
                </c:pt>
                <c:pt idx="3">
                  <c:v>175.2805459946</c:v>
                </c:pt>
                <c:pt idx="4">
                  <c:v>191.40606397867515</c:v>
                </c:pt>
                <c:pt idx="5" formatCode="General">
                  <c:v>245.9</c:v>
                </c:pt>
                <c:pt idx="6" formatCode="General">
                  <c:v>262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6396288"/>
        <c:axId val="166397824"/>
      </c:barChart>
      <c:catAx>
        <c:axId val="16639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59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166397824"/>
        <c:crosses val="autoZero"/>
        <c:auto val="0"/>
        <c:lblAlgn val="ctr"/>
        <c:lblOffset val="100"/>
        <c:noMultiLvlLbl val="0"/>
      </c:catAx>
      <c:valAx>
        <c:axId val="166397824"/>
        <c:scaling>
          <c:orientation val="minMax"/>
          <c:max val="320"/>
          <c:min val="0"/>
        </c:scaling>
        <c:delete val="0"/>
        <c:axPos val="l"/>
        <c:numFmt formatCode="0.0" sourceLinked="1"/>
        <c:majorTickMark val="none"/>
        <c:minorTickMark val="none"/>
        <c:tickLblPos val="none"/>
        <c:spPr>
          <a:ln w="9477">
            <a:noFill/>
          </a:ln>
        </c:spPr>
        <c:crossAx val="166396288"/>
        <c:crosses val="autoZero"/>
        <c:crossBetween val="between"/>
        <c:majorUnit val="0.2"/>
      </c:valAx>
      <c:spPr>
        <a:noFill/>
        <a:ln w="2527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5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497126150370448E-3"/>
          <c:y val="7.4802169644936939E-2"/>
          <c:w val="0.99861025283231997"/>
          <c:h val="0.767040697480949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accent3"/>
            </a:solidFill>
            <a:ln w="25272"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 w="12700">
                <a:noFill/>
                <a:prstDash val="dash"/>
              </a:ln>
            </c:spPr>
          </c:dPt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Data!$B$2:$B$8</c:f>
              <c:numCache>
                <c:formatCode>0.0</c:formatCode>
                <c:ptCount val="7"/>
                <c:pt idx="0">
                  <c:v>88.853483517346191</c:v>
                </c:pt>
                <c:pt idx="1">
                  <c:v>95.923114659526561</c:v>
                </c:pt>
                <c:pt idx="2">
                  <c:v>110.35534086358133</c:v>
                </c:pt>
                <c:pt idx="3">
                  <c:v>121.22691398550002</c:v>
                </c:pt>
                <c:pt idx="4">
                  <c:v>133</c:v>
                </c:pt>
                <c:pt idx="5" formatCode="General">
                  <c:v>146.1</c:v>
                </c:pt>
                <c:pt idx="6" formatCode="General">
                  <c:v>156.19999999999999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Upside</c:v>
                </c:pt>
              </c:strCache>
            </c:strRef>
          </c:tx>
          <c:invertIfNegative val="0"/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Data!$C$2:$C$8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tx>
            <c:strRef>
              <c:f>Data!$D$1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Data!$A$2:$A$8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Data!$D$2:$D$8</c:f>
              <c:numCache>
                <c:formatCode>0.0</c:formatCode>
                <c:ptCount val="7"/>
                <c:pt idx="0">
                  <c:v>88.853483517346191</c:v>
                </c:pt>
                <c:pt idx="1">
                  <c:v>95.923114659526561</c:v>
                </c:pt>
                <c:pt idx="2">
                  <c:v>110.35534086358133</c:v>
                </c:pt>
                <c:pt idx="3">
                  <c:v>121.22691398550002</c:v>
                </c:pt>
                <c:pt idx="4">
                  <c:v>133</c:v>
                </c:pt>
                <c:pt idx="5" formatCode="General">
                  <c:v>146.1</c:v>
                </c:pt>
                <c:pt idx="6" formatCode="General">
                  <c:v>156.19999999999999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7068800"/>
        <c:axId val="167070336"/>
      </c:barChart>
      <c:catAx>
        <c:axId val="16706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59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167070336"/>
        <c:crosses val="autoZero"/>
        <c:auto val="0"/>
        <c:lblAlgn val="ctr"/>
        <c:lblOffset val="100"/>
        <c:noMultiLvlLbl val="0"/>
      </c:catAx>
      <c:valAx>
        <c:axId val="167070336"/>
        <c:scaling>
          <c:orientation val="minMax"/>
          <c:max val="220"/>
          <c:min val="0"/>
        </c:scaling>
        <c:delete val="0"/>
        <c:axPos val="l"/>
        <c:numFmt formatCode="0.0" sourceLinked="1"/>
        <c:majorTickMark val="none"/>
        <c:minorTickMark val="none"/>
        <c:tickLblPos val="none"/>
        <c:spPr>
          <a:ln w="9477">
            <a:noFill/>
          </a:ln>
        </c:spPr>
        <c:crossAx val="167068800"/>
        <c:crosses val="autoZero"/>
        <c:crossBetween val="between"/>
        <c:majorUnit val="0.2"/>
      </c:valAx>
      <c:spPr>
        <a:noFill/>
        <a:ln w="2527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5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79294985986484"/>
          <c:y val="0.26135673414784005"/>
          <c:w val="0.56796909815844321"/>
          <c:h val="0.52155783636181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Sheet1!$C$12</c:f>
              <c:strCache>
                <c:ptCount val="1"/>
                <c:pt idx="0">
                  <c:v>% of UK population, 2014 (ONS)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Sheet1!$B$13:$B$16</c:f>
              <c:strCache>
                <c:ptCount val="4"/>
                <c:pt idx="0">
                  <c:v>51 and over</c:v>
                </c:pt>
                <c:pt idx="1">
                  <c:v>61 and over</c:v>
                </c:pt>
                <c:pt idx="2">
                  <c:v>71 and over</c:v>
                </c:pt>
                <c:pt idx="3">
                  <c:v>81 and over</c:v>
                </c:pt>
              </c:strCache>
            </c:strRef>
          </c:cat>
          <c:val>
            <c:numRef>
              <c:f>Sheet1!$C$13:$C$16</c:f>
              <c:numCache>
                <c:formatCode>0%</c:formatCode>
                <c:ptCount val="4"/>
                <c:pt idx="0">
                  <c:v>0.34493834922226424</c:v>
                </c:pt>
                <c:pt idx="1">
                  <c:v>0.21984997016568264</c:v>
                </c:pt>
                <c:pt idx="2">
                  <c:v>0.11193973034433682</c:v>
                </c:pt>
                <c:pt idx="3">
                  <c:v>4.210217875969987E-2</c:v>
                </c:pt>
              </c:numCache>
            </c:numRef>
          </c:val>
        </c:ser>
        <c:ser>
          <c:idx val="1"/>
          <c:order val="1"/>
          <c:tx>
            <c:strRef>
              <c:f>Sheet1!$D$12</c:f>
              <c:strCache>
                <c:ptCount val="1"/>
                <c:pt idx="0">
                  <c:v>% of Spire self-pay revenues, 2014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invertIfNegative val="0"/>
          <c:cat>
            <c:strRef>
              <c:f>Sheet1!$B$13:$B$16</c:f>
              <c:strCache>
                <c:ptCount val="4"/>
                <c:pt idx="0">
                  <c:v>51 and over</c:v>
                </c:pt>
                <c:pt idx="1">
                  <c:v>61 and over</c:v>
                </c:pt>
                <c:pt idx="2">
                  <c:v>71 and over</c:v>
                </c:pt>
                <c:pt idx="3">
                  <c:v>81 and over</c:v>
                </c:pt>
              </c:strCache>
            </c:strRef>
          </c:cat>
          <c:val>
            <c:numRef>
              <c:f>Sheet1!$D$13:$D$16</c:f>
              <c:numCache>
                <c:formatCode>0%</c:formatCode>
                <c:ptCount val="4"/>
                <c:pt idx="0">
                  <c:v>0.60020717479009922</c:v>
                </c:pt>
                <c:pt idx="1">
                  <c:v>0.45635699487514991</c:v>
                </c:pt>
                <c:pt idx="2">
                  <c:v>0.26207610947552062</c:v>
                </c:pt>
                <c:pt idx="3">
                  <c:v>0.10748555228437466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922880"/>
        <c:axId val="166945152"/>
      </c:barChart>
      <c:catAx>
        <c:axId val="1669228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66945152"/>
        <c:crosses val="autoZero"/>
        <c:auto val="1"/>
        <c:lblAlgn val="ctr"/>
        <c:lblOffset val="100"/>
        <c:noMultiLvlLbl val="0"/>
      </c:catAx>
      <c:valAx>
        <c:axId val="166945152"/>
        <c:scaling>
          <c:orientation val="minMax"/>
          <c:max val="0.75000000000000011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66922880"/>
        <c:crosses val="autoZero"/>
        <c:crossBetween val="between"/>
        <c:majorUnit val="0.25"/>
        <c:minorUnit val="2.0000000000000004E-2"/>
      </c:valAx>
    </c:plotArea>
    <c:legend>
      <c:legendPos val="r"/>
      <c:layout>
        <c:manualLayout>
          <c:xMode val="edge"/>
          <c:yMode val="edge"/>
          <c:x val="0.70448858055082397"/>
          <c:y val="0.21171634795650543"/>
          <c:w val="0.29010411198600172"/>
          <c:h val="0.59786417322834651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ln>
      <a:solidFill>
        <a:schemeClr val="accent2"/>
      </a:solidFill>
    </a:ln>
  </c:spPr>
  <c:txPr>
    <a:bodyPr/>
    <a:lstStyle/>
    <a:p>
      <a:pPr>
        <a:defRPr sz="9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 </a:t>
            </a:r>
            <a:r>
              <a:rPr lang="en-US" sz="1200" dirty="0" smtClean="0"/>
              <a:t>E-referral admissions </a:t>
            </a:r>
            <a:r>
              <a:rPr lang="en-US" sz="1200" dirty="0"/>
              <a:t>per Spire hospital ('000s)</a:t>
            </a:r>
          </a:p>
        </c:rich>
      </c:tx>
      <c:layout/>
      <c:overlay val="0"/>
      <c:spPr>
        <a:solidFill>
          <a:srgbClr val="FFFFFF"/>
        </a:solidFill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 Choose &amp; Book admissions per Spire hospital</c:v>
                </c:pt>
              </c:strCache>
            </c:strRef>
          </c:tx>
          <c:invertIfNegative val="0"/>
          <c:dLbls>
            <c:numFmt formatCode="0.0" sourceLinked="0"/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Sheet1!$F$4:$L$4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Sheet1!$F$5:$L$5</c:f>
              <c:numCache>
                <c:formatCode>General</c:formatCode>
                <c:ptCount val="7"/>
                <c:pt idx="0">
                  <c:v>0.7</c:v>
                </c:pt>
                <c:pt idx="1">
                  <c:v>0.8</c:v>
                </c:pt>
                <c:pt idx="2">
                  <c:v>1</c:v>
                </c:pt>
                <c:pt idx="3">
                  <c:v>1.4</c:v>
                </c:pt>
                <c:pt idx="4">
                  <c:v>1.8</c:v>
                </c:pt>
                <c:pt idx="5">
                  <c:v>2.2000000000000002</c:v>
                </c:pt>
                <c:pt idx="6">
                  <c:v>2.4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837312"/>
        <c:axId val="147838848"/>
      </c:barChart>
      <c:catAx>
        <c:axId val="14783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47838848"/>
        <c:crosses val="autoZero"/>
        <c:auto val="1"/>
        <c:lblAlgn val="ctr"/>
        <c:lblOffset val="100"/>
        <c:noMultiLvlLbl val="0"/>
      </c:catAx>
      <c:valAx>
        <c:axId val="147838848"/>
        <c:scaling>
          <c:orientation val="minMax"/>
          <c:max val="3"/>
          <c:min val="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47837312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spPr>
    <a:solidFill>
      <a:srgbClr val="FFFFFF"/>
    </a:solidFill>
    <a:ln>
      <a:solidFill>
        <a:schemeClr val="accent6">
          <a:lumMod val="75000"/>
        </a:schemeClr>
      </a:solidFill>
    </a:ln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0.31101</cdr:x>
      <cdr:y>0</cdr:y>
    </cdr:from>
    <cdr:to>
      <cdr:x>0.68846</cdr:x>
      <cdr:y>0.1103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78372" y="0"/>
          <a:ext cx="1066012" cy="225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1200" b="1" dirty="0"/>
            <a:t>Split of Spire's NHS work </a:t>
          </a:r>
          <a:r>
            <a:rPr lang="en-GB" sz="1200" b="1" baseline="0" dirty="0"/>
            <a:t> (by revenue)</a:t>
          </a:r>
          <a:endParaRPr lang="en-GB" sz="12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41F33-1F22-204D-9422-97F8DC9A8AE7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67BD4-3050-D44F-87A1-31BF83866B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450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6C121-2A12-F348-BEB0-FA7D833042ED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4FA36-20E1-C146-97DE-ACE113B61C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602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056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69ABC-EAC0-425F-9E0E-F6D966CAAD7D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5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9073"/>
            <a:ext cx="9144000" cy="4178300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7" cy="41770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7" cy="4177055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" y="1719694"/>
            <a:ext cx="9141275" cy="4177055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" y="1719694"/>
            <a:ext cx="9141275" cy="4177054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" y="1719694"/>
            <a:ext cx="9141273" cy="4177054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" y="1719694"/>
            <a:ext cx="9141273" cy="4177053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" y="1719694"/>
            <a:ext cx="9141271" cy="4177053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" y="1719694"/>
            <a:ext cx="9141271" cy="4177052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" y="1719694"/>
            <a:ext cx="9141268" cy="4177052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" y="1719694"/>
            <a:ext cx="9141268" cy="4177051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" y="1719384"/>
            <a:ext cx="9142640" cy="4177678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" y="1719694"/>
            <a:ext cx="9141266" cy="4177051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" y="1719694"/>
            <a:ext cx="9141266" cy="4177050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" y="1719694"/>
            <a:ext cx="9141264" cy="4177050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" y="1719694"/>
            <a:ext cx="9141264" cy="4177049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" y="1719694"/>
            <a:ext cx="9141262" cy="4177049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7201" y="2160000"/>
            <a:ext cx="4799442" cy="3860152"/>
          </a:xfrm>
        </p:spPr>
        <p:txBody>
          <a:bodyPr lIns="0" tIns="0" rIns="0" bIns="0">
            <a:normAutofit/>
          </a:bodyPr>
          <a:lstStyle>
            <a:lvl1pPr>
              <a:buClr>
                <a:schemeClr val="tx2"/>
              </a:buCl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Clr>
                <a:schemeClr val="tx2"/>
              </a:buClr>
              <a:buSzPct val="100000"/>
              <a:buFont typeface="Arial"/>
              <a:buChar char="•"/>
              <a:defRPr sz="1400"/>
            </a:lvl2pPr>
            <a:lvl3pPr>
              <a:buClr>
                <a:schemeClr val="tx2"/>
              </a:buClr>
              <a:buSzPct val="100000"/>
              <a:buFont typeface="Arial"/>
              <a:buChar char="•"/>
              <a:defRPr sz="1400"/>
            </a:lvl3pPr>
            <a:lvl4pPr>
              <a:buClr>
                <a:schemeClr val="tx2"/>
              </a:buClr>
              <a:buSzPct val="100000"/>
              <a:buFont typeface="Arial"/>
              <a:buChar char="•"/>
              <a:defRPr sz="1400"/>
            </a:lvl4pPr>
            <a:lvl5pPr>
              <a:buClr>
                <a:schemeClr val="tx2"/>
              </a:buCl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0000"/>
            <a:ext cx="4040188" cy="387951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2016000"/>
            <a:ext cx="4799443" cy="1588"/>
          </a:xfrm>
          <a:prstGeom prst="line">
            <a:avLst/>
          </a:prstGeom>
          <a:ln w="6350" cap="rnd">
            <a:solidFill>
              <a:schemeClr val="bg1"/>
            </a:solidFill>
            <a:prstDash val="sysDash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1" y="2160000"/>
            <a:ext cx="4040187" cy="3860152"/>
          </a:xfrm>
        </p:spPr>
        <p:txBody>
          <a:bodyPr lIns="0" tIns="0" rIns="0" bIns="0">
            <a:normAutofit/>
          </a:bodyPr>
          <a:lstStyle>
            <a:lvl1pP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SzPct val="100000"/>
              <a:buFont typeface="Arial"/>
              <a:buChar char="•"/>
              <a:defRPr sz="1400"/>
            </a:lvl2pPr>
            <a:lvl3pPr>
              <a:buSzPct val="100000"/>
              <a:buFont typeface="Arial"/>
              <a:buChar char="•"/>
              <a:defRPr sz="1400"/>
            </a:lvl3pPr>
            <a:lvl4pPr>
              <a:buSzPct val="100000"/>
              <a:buFont typeface="Arial"/>
              <a:buChar char="•"/>
              <a:defRPr sz="1400"/>
            </a:lvl4pPr>
            <a:lvl5pP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0000"/>
            <a:ext cx="4040188" cy="423988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2016000"/>
            <a:ext cx="4040188" cy="1588"/>
          </a:xfrm>
          <a:prstGeom prst="line">
            <a:avLst/>
          </a:prstGeom>
          <a:ln w="6350" cap="rnd">
            <a:solidFill>
              <a:schemeClr val="bg1"/>
            </a:solidFill>
            <a:prstDash val="sysDash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4737299" y="2160000"/>
            <a:ext cx="4040187" cy="3860152"/>
          </a:xfrm>
        </p:spPr>
        <p:txBody>
          <a:bodyPr lIns="0" tIns="0" rIns="0" bIns="0">
            <a:normAutofit/>
          </a:bodyPr>
          <a:lstStyle>
            <a:lvl1pP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SzPct val="100000"/>
              <a:buFont typeface="Arial"/>
              <a:buChar char="•"/>
              <a:defRPr sz="1400"/>
            </a:lvl2pPr>
            <a:lvl3pPr>
              <a:buSzPct val="100000"/>
              <a:buFont typeface="Arial"/>
              <a:buChar char="•"/>
              <a:defRPr sz="1400"/>
            </a:lvl3pPr>
            <a:lvl4pPr>
              <a:buSzPct val="100000"/>
              <a:buFont typeface="Arial"/>
              <a:buChar char="•"/>
              <a:defRPr sz="1400"/>
            </a:lvl4pPr>
            <a:lvl5pP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5"/>
          </p:nvPr>
        </p:nvSpPr>
        <p:spPr>
          <a:xfrm>
            <a:off x="4737298" y="1620000"/>
            <a:ext cx="4040188" cy="423988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37298" y="2016000"/>
            <a:ext cx="4040188" cy="1588"/>
          </a:xfrm>
          <a:prstGeom prst="line">
            <a:avLst/>
          </a:prstGeom>
          <a:ln w="6350" cap="rnd">
            <a:solidFill>
              <a:schemeClr val="bg1"/>
            </a:solidFill>
            <a:prstDash val="sysDash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57201" y="2160000"/>
            <a:ext cx="8336209" cy="3860152"/>
          </a:xfrm>
        </p:spPr>
        <p:txBody>
          <a:bodyPr lIns="0" tIns="0" rIns="0" bIns="0">
            <a:normAutofit/>
          </a:bodyPr>
          <a:lstStyle>
            <a:lvl1pP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SzPct val="100000"/>
              <a:buFont typeface="Arial"/>
              <a:buChar char="•"/>
              <a:defRPr sz="1400"/>
            </a:lvl2pPr>
            <a:lvl3pPr>
              <a:buSzPct val="100000"/>
              <a:buFont typeface="Arial"/>
              <a:buChar char="•"/>
              <a:defRPr sz="1400"/>
            </a:lvl3pPr>
            <a:lvl4pPr>
              <a:buSzPct val="100000"/>
              <a:buFont typeface="Arial"/>
              <a:buChar char="•"/>
              <a:defRPr sz="1400"/>
            </a:lvl4pPr>
            <a:lvl5pP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7199" y="1620000"/>
            <a:ext cx="8336211" cy="423988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2016000"/>
            <a:ext cx="8336211" cy="2382"/>
          </a:xfrm>
          <a:prstGeom prst="line">
            <a:avLst/>
          </a:prstGeom>
          <a:ln w="6350" cap="rnd">
            <a:solidFill>
              <a:schemeClr val="bg1"/>
            </a:solidFill>
            <a:prstDash val="sysDash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340000"/>
            <a:ext cx="9144000" cy="1260000"/>
          </a:xfrm>
          <a:prstGeom prst="rect">
            <a:avLst/>
          </a:prstGeom>
          <a:solidFill>
            <a:srgbClr val="1B6E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85799" y="23400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 i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85799" y="3847468"/>
            <a:ext cx="6468577" cy="2111643"/>
          </a:xfrm>
        </p:spPr>
        <p:txBody>
          <a:bodyPr lIns="0" tIns="0" rIns="0" bIns="0">
            <a:normAutofit/>
          </a:bodyPr>
          <a:lstStyle>
            <a:lvl1pPr>
              <a:buClr>
                <a:schemeClr val="tx2"/>
              </a:buCl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Clr>
                <a:schemeClr val="tx2"/>
              </a:buClr>
              <a:buSzPct val="100000"/>
              <a:buFont typeface="Arial"/>
              <a:buChar char="•"/>
              <a:defRPr sz="1400"/>
            </a:lvl2pPr>
            <a:lvl3pPr>
              <a:buClr>
                <a:schemeClr val="tx2"/>
              </a:buClr>
              <a:buSzPct val="100000"/>
              <a:buFont typeface="Arial"/>
              <a:buChar char="•"/>
              <a:defRPr sz="1400"/>
            </a:lvl3pPr>
            <a:lvl4pPr>
              <a:buClr>
                <a:schemeClr val="tx2"/>
              </a:buClr>
              <a:buSzPct val="100000"/>
              <a:buFont typeface="Arial"/>
              <a:buChar char="•"/>
              <a:defRPr sz="1400"/>
            </a:lvl4pPr>
            <a:lvl5pPr>
              <a:buClr>
                <a:schemeClr val="tx2"/>
              </a:buCl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11" name="Picture 10" descr="spire-healthcare-logo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6498000"/>
            <a:ext cx="91440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1060450" y="6498000"/>
            <a:ext cx="1905000" cy="36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46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looking after you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093" y="6555149"/>
            <a:ext cx="1238707" cy="252374"/>
          </a:xfrm>
          <a:prstGeom prst="rect">
            <a:avLst/>
          </a:prstGeom>
        </p:spPr>
      </p:pic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" y="1719694"/>
            <a:ext cx="9141280" cy="4177057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687600" y="6176987"/>
            <a:ext cx="8743950" cy="628407"/>
          </a:xfrm>
          <a:prstGeom prst="rect">
            <a:avLst/>
          </a:prstGeom>
        </p:spPr>
        <p:txBody>
          <a:bodyPr vert="horz" wrap="none" lIns="0" tIns="0" rIns="0" bIns="0" rtlCol="0" anchor="ctr" anchorCtr="0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algn="l" rtl="0">
              <a:lnSpc>
                <a:spcPts val="1800"/>
              </a:lnSpc>
            </a:pPr>
            <a:r>
              <a:rPr lang="en-US" sz="1000" b="0" i="0" kern="1200" baseline="0" dirty="0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Spire Healthcare Group plc, 3 Dorset Rise, London, </a:t>
            </a:r>
            <a:r>
              <a:rPr lang="en-US" sz="1000" dirty="0" smtClean="0"/>
              <a:t>EC4Y 8EN</a:t>
            </a:r>
            <a:endParaRPr lang="en-US" sz="1000" b="0" i="0" kern="1200" baseline="0" dirty="0" smtClean="0">
              <a:solidFill>
                <a:srgbClr val="FFFFFF"/>
              </a:solidFill>
              <a:latin typeface="TheSans Spire"/>
              <a:ea typeface="+mn-ea"/>
              <a:cs typeface="+mn-cs"/>
            </a:endParaRPr>
          </a:p>
          <a:p>
            <a:pPr algn="l" rtl="0">
              <a:lnSpc>
                <a:spcPts val="1800"/>
              </a:lnSpc>
            </a:pPr>
            <a:r>
              <a:rPr lang="en-US" sz="1000" b="0" i="0" kern="1200" baseline="0" dirty="0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Tel: </a:t>
            </a:r>
            <a:r>
              <a:rPr lang="en-US" sz="1000" dirty="0" smtClean="0"/>
              <a:t>0800 169 1777</a:t>
            </a:r>
            <a:r>
              <a:rPr lang="en-US" sz="1000" b="0" i="0" kern="1200" baseline="0" dirty="0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      |      </a:t>
            </a:r>
            <a:r>
              <a:rPr lang="en-US" sz="1000" b="0" i="0" kern="1200" baseline="0" dirty="0" err="1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info@spirehealthcare.com</a:t>
            </a:r>
            <a:r>
              <a:rPr lang="en-US" sz="1000" b="0" i="0" kern="1200" baseline="0" dirty="0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     |      www. </a:t>
            </a:r>
            <a:r>
              <a:rPr lang="en-US" sz="1000" b="0" i="0" kern="1200" baseline="0" dirty="0" err="1" smtClean="0">
                <a:solidFill>
                  <a:srgbClr val="FFFFFF"/>
                </a:solidFill>
                <a:latin typeface="TheSans Spire"/>
                <a:ea typeface="+mn-ea"/>
                <a:cs typeface="+mn-cs"/>
              </a:rPr>
              <a:t>spirehealthcare.com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1" name="Picture 10" descr="looking after you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683999" y="2160000"/>
            <a:ext cx="4572643" cy="3370850"/>
          </a:xfrm>
        </p:spPr>
        <p:txBody>
          <a:bodyPr lIns="0" tIns="0" rIns="0" bIns="0">
            <a:normAutofit/>
          </a:bodyPr>
          <a:lstStyle>
            <a:lvl1pPr>
              <a:buClr>
                <a:schemeClr val="tx2"/>
              </a:buClr>
              <a:buSzPct val="100000"/>
              <a:buFont typeface="Arial"/>
              <a:buChar char="•"/>
              <a:defRPr sz="1400" u="none">
                <a:ln>
                  <a:noFill/>
                </a:ln>
                <a:effectLst/>
              </a:defRPr>
            </a:lvl1pPr>
            <a:lvl2pPr>
              <a:buClr>
                <a:schemeClr val="tx2"/>
              </a:buClr>
              <a:buSzPct val="100000"/>
              <a:buFont typeface="Arial"/>
              <a:buChar char="•"/>
              <a:defRPr sz="1400"/>
            </a:lvl2pPr>
            <a:lvl3pPr>
              <a:buClr>
                <a:schemeClr val="tx2"/>
              </a:buClr>
              <a:buSzPct val="100000"/>
              <a:buFont typeface="Arial"/>
              <a:buChar char="•"/>
              <a:defRPr sz="1400"/>
            </a:lvl3pPr>
            <a:lvl4pPr>
              <a:buClr>
                <a:schemeClr val="tx2"/>
              </a:buClr>
              <a:buSzPct val="100000"/>
              <a:buFont typeface="Arial"/>
              <a:buChar char="•"/>
              <a:defRPr sz="1400"/>
            </a:lvl4pPr>
            <a:lvl5pPr>
              <a:buClr>
                <a:schemeClr val="tx2"/>
              </a:buClr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944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67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288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288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" y="1719694"/>
            <a:ext cx="9141280" cy="4177057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288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8059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0428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7699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1168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382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8128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26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350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505019" y="6241745"/>
            <a:ext cx="2133962" cy="476589"/>
          </a:xfrm>
          <a:prstGeom prst="rect">
            <a:avLst/>
          </a:prstGeom>
          <a:ln/>
        </p:spPr>
        <p:txBody>
          <a:bodyPr lIns="80147" tIns="40074" rIns="80147" bIns="40074"/>
          <a:lstStyle>
            <a:lvl1pPr>
              <a:defRPr/>
            </a:lvl1pPr>
          </a:lstStyle>
          <a:p>
            <a:pPr>
              <a:defRPr/>
            </a:pPr>
            <a:fld id="{D1C99FAB-504F-4763-8628-EA9B6EB6165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6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634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" y="1719694"/>
            <a:ext cx="9141280" cy="4177057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2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90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01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29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98" y="469391"/>
            <a:ext cx="7451219" cy="403158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5298" y="898467"/>
            <a:ext cx="8609152" cy="38875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>
              <a:defRPr lang="en-US" sz="1400" b="0" smtClean="0">
                <a:latin typeface="+mj-lt"/>
                <a:ea typeface="+mj-ea"/>
                <a:cs typeface="+mj-cs"/>
              </a:defRPr>
            </a:lvl1pPr>
            <a:lvl2pPr>
              <a:defRPr lang="en-US" sz="1900" b="1" smtClean="0">
                <a:latin typeface="Arial" pitchFamily="34" charset="0"/>
                <a:cs typeface="Arial" pitchFamily="34" charset="0"/>
              </a:defRPr>
            </a:lvl2pPr>
            <a:lvl3pPr>
              <a:defRPr lang="en-US" sz="1900" b="1" smtClean="0">
                <a:latin typeface="Arial" pitchFamily="34" charset="0"/>
                <a:cs typeface="Arial" pitchFamily="34" charset="0"/>
              </a:defRPr>
            </a:lvl3pPr>
            <a:lvl4pPr>
              <a:defRPr lang="en-US" sz="1900" b="1" smtClean="0">
                <a:latin typeface="Arial" pitchFamily="34" charset="0"/>
                <a:cs typeface="Arial" pitchFamily="34" charset="0"/>
              </a:defRPr>
            </a:lvl4pPr>
            <a:lvl5pPr>
              <a:defRPr lang="en-GB" sz="1900" b="1">
                <a:latin typeface="Arial" pitchFamily="34" charset="0"/>
                <a:cs typeface="Arial" pitchFamily="34" charset="0"/>
              </a:defRPr>
            </a:lvl5pPr>
          </a:lstStyle>
          <a:p>
            <a:pPr lvl="0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384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8" cy="41770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8" cy="41770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8" cy="41770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" y="1719694"/>
            <a:ext cx="9141278" cy="41770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685800" y="6138000"/>
            <a:ext cx="1905000" cy="720000"/>
          </a:xfrm>
          <a:prstGeom prst="rect">
            <a:avLst/>
          </a:prstGeom>
        </p:spPr>
        <p:txBody>
          <a:bodyPr vert="horz" wrap="none" lIns="0" tIns="45720" rIns="9144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10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321200"/>
            <a:ext cx="9144000" cy="12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685799" y="4321200"/>
            <a:ext cx="6468577" cy="12600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3300"/>
              </a:lnSpc>
              <a:buNone/>
              <a:defRPr sz="2500" b="0">
                <a:solidFill>
                  <a:srgbClr val="FFFFFF"/>
                </a:solidFill>
                <a:latin typeface="TheSans Spire"/>
                <a:cs typeface="TheSans Spir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spire-healthcare-logo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00" y="343000"/>
            <a:ext cx="2137425" cy="1079400"/>
          </a:xfrm>
          <a:prstGeom prst="rect">
            <a:avLst/>
          </a:prstGeom>
        </p:spPr>
      </p:pic>
      <p:pic>
        <p:nvPicPr>
          <p:cNvPr id="14" name="Picture 13" descr="looking after you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16" y="6377432"/>
            <a:ext cx="1731600" cy="35279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132108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91440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450" y="300038"/>
            <a:ext cx="5721350" cy="80607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0000"/>
            <a:ext cx="8229600" cy="40479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1060450" y="6498000"/>
            <a:ext cx="1905000" cy="36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Sans Spire"/>
                <a:ea typeface="+mn-ea"/>
                <a:cs typeface="+mn-cs"/>
              </a:rPr>
              <a:t>www.spirehealthcare.com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Sans Spire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62000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looking after you.jpg"/>
          <p:cNvPicPr>
            <a:picLocks noChangeAspect="1"/>
          </p:cNvPicPr>
          <p:nvPr/>
        </p:nvPicPr>
        <p:blipFill>
          <a:blip r:embed="rId5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093" y="6555149"/>
            <a:ext cx="1238707" cy="25237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1321081"/>
            <a:ext cx="9144000" cy="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spire-healthcare-logo.png"/>
          <p:cNvPicPr>
            <a:picLocks noChangeAspect="1"/>
          </p:cNvPicPr>
          <p:nvPr/>
        </p:nvPicPr>
        <p:blipFill>
          <a:blip r:embed="rId5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17488"/>
            <a:ext cx="1783940" cy="9016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50" r:id="rId25"/>
    <p:sldLayoutId id="2147483652" r:id="rId26"/>
    <p:sldLayoutId id="2147483653" r:id="rId27"/>
    <p:sldLayoutId id="2147483654" r:id="rId28"/>
    <p:sldLayoutId id="2147483656" r:id="rId29"/>
    <p:sldLayoutId id="2147483655" r:id="rId30"/>
    <p:sldLayoutId id="2147483680" r:id="rId31"/>
    <p:sldLayoutId id="2147483681" r:id="rId32"/>
    <p:sldLayoutId id="2147483683" r:id="rId33"/>
    <p:sldLayoutId id="2147483685" r:id="rId34"/>
    <p:sldLayoutId id="2147483686" r:id="rId35"/>
    <p:sldLayoutId id="2147483693" r:id="rId36"/>
    <p:sldLayoutId id="2147483694" r:id="rId37"/>
    <p:sldLayoutId id="2147483700" r:id="rId38"/>
    <p:sldLayoutId id="2147483712" r:id="rId39"/>
    <p:sldLayoutId id="2147483714" r:id="rId40"/>
    <p:sldLayoutId id="2147483715" r:id="rId41"/>
    <p:sldLayoutId id="2147483716" r:id="rId42"/>
    <p:sldLayoutId id="2147483717" r:id="rId43"/>
    <p:sldLayoutId id="2147483718" r:id="rId44"/>
    <p:sldLayoutId id="2147483719" r:id="rId45"/>
    <p:sldLayoutId id="2147483720" r:id="rId46"/>
    <p:sldLayoutId id="2147483721" r:id="rId47"/>
    <p:sldLayoutId id="2147483722" r:id="rId48"/>
    <p:sldLayoutId id="2147483723" r:id="rId49"/>
    <p:sldLayoutId id="2147483724" r:id="rId50"/>
    <p:sldLayoutId id="2147483726" r:id="rId51"/>
    <p:sldLayoutId id="2147483727" r:id="rId52"/>
    <p:sldLayoutId id="2147483728" r:id="rId53"/>
    <p:sldLayoutId id="2147483729" r:id="rId54"/>
  </p:sldLayoutIdLst>
  <p:hf hdr="0" ftr="0" dt="0"/>
  <p:txStyles>
    <p:titleStyle>
      <a:lvl1pPr algn="l" defTabSz="457200" rtl="0" eaLnBrk="1" latinLnBrk="0" hangingPunct="1">
        <a:lnSpc>
          <a:spcPts val="3300"/>
        </a:lnSpc>
        <a:spcBef>
          <a:spcPct val="0"/>
        </a:spcBef>
        <a:buNone/>
        <a:defRPr sz="2500" kern="1200">
          <a:solidFill>
            <a:srgbClr val="FFFFFF"/>
          </a:solidFill>
          <a:latin typeface="TheSans Spire"/>
          <a:ea typeface="+mj-ea"/>
          <a:cs typeface="Card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400" kern="1200">
          <a:solidFill>
            <a:srgbClr val="505150"/>
          </a:solidFill>
          <a:latin typeface="TheSans Spire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400" kern="1200">
          <a:solidFill>
            <a:srgbClr val="505150"/>
          </a:solidFill>
          <a:latin typeface="TheSans Spire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400" kern="1200">
          <a:solidFill>
            <a:srgbClr val="505150"/>
          </a:solidFill>
          <a:latin typeface="TheSans Spire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400" kern="1200">
          <a:solidFill>
            <a:srgbClr val="505150"/>
          </a:solidFill>
          <a:latin typeface="TheSans Spire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400" kern="1200">
          <a:solidFill>
            <a:srgbClr val="505150"/>
          </a:solidFill>
          <a:latin typeface="TheSans Spire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4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49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4.xml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3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tags" Target="../tags/tag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26.xml"/><Relationship Id="rId4" Type="http://schemas.openxmlformats.org/officeDocument/2006/relationships/chart" Target="../charts/char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2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6776" y="4419982"/>
            <a:ext cx="46086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72414" eaLnBrk="0" hangingPunct="0">
              <a:defRPr/>
            </a:pPr>
            <a:r>
              <a:rPr lang="en-US" sz="2800" kern="0" dirty="0" smtClean="0">
                <a:solidFill>
                  <a:srgbClr val="FFFFFF"/>
                </a:solidFill>
              </a:rPr>
              <a:t>2015 </a:t>
            </a:r>
            <a:r>
              <a:rPr lang="en-US" sz="2800" kern="0" dirty="0">
                <a:solidFill>
                  <a:srgbClr val="FFFFFF"/>
                </a:solidFill>
              </a:rPr>
              <a:t>Financial Year Results Presentation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3208062" y="692646"/>
            <a:ext cx="3308656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Revenue and admissions growth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786910"/>
              </p:ext>
            </p:extLst>
          </p:nvPr>
        </p:nvGraphicFramePr>
        <p:xfrm>
          <a:off x="532134" y="1581150"/>
          <a:ext cx="8079733" cy="265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200"/>
                <a:gridCol w="1378877"/>
                <a:gridCol w="1306304"/>
                <a:gridCol w="1290176"/>
                <a:gridCol w="1290176"/>
              </a:tblGrid>
              <a:tr h="61022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Revenues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Growth 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Excl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. </a:t>
                      </a:r>
                      <a:r>
                        <a:rPr lang="en-GB" sz="1400" baseline="0" dirty="0" err="1" smtClean="0">
                          <a:solidFill>
                            <a:srgbClr val="FFFFFF"/>
                          </a:solidFill>
                        </a:rPr>
                        <a:t>acqn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GB" sz="1400" baseline="0" dirty="0" err="1" smtClean="0">
                          <a:solidFill>
                            <a:srgbClr val="FFFFFF"/>
                          </a:solidFill>
                        </a:rPr>
                        <a:t>disp</a:t>
                      </a:r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 growth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 %</a:t>
                      </a:r>
                      <a:endParaRPr lang="en-GB" sz="1400" dirty="0" smtClean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112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PMI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434.8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432.4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0.6%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(1.1%)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144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Self pay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156.2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146.1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6.9%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6.6%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9797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262.0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245.9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6.5%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6.7%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9797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Other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31.8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31.6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0.6%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0.3%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6430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Total revenues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884.8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856.0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3.4%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2.5%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410713"/>
              </p:ext>
            </p:extLst>
          </p:nvPr>
        </p:nvGraphicFramePr>
        <p:xfrm>
          <a:off x="532134" y="4280013"/>
          <a:ext cx="8079733" cy="2073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200"/>
                <a:gridCol w="1378877"/>
                <a:gridCol w="1306304"/>
                <a:gridCol w="1290176"/>
                <a:gridCol w="1290176"/>
              </a:tblGrid>
              <a:tr h="58041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Admissions ’000s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Growth 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Excl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. </a:t>
                      </a:r>
                      <a:r>
                        <a:rPr lang="en-GB" sz="1400" baseline="0" dirty="0" err="1" smtClean="0">
                          <a:solidFill>
                            <a:srgbClr val="FFFFFF"/>
                          </a:solidFill>
                        </a:rPr>
                        <a:t>acqn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GB" sz="1400" baseline="0" dirty="0" err="1" smtClean="0">
                          <a:solidFill>
                            <a:srgbClr val="FFFFFF"/>
                          </a:solidFill>
                        </a:rPr>
                        <a:t>disp</a:t>
                      </a:r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 growth</a:t>
                      </a:r>
                      <a:r>
                        <a:rPr lang="en-GB" sz="1400" baseline="0" dirty="0" smtClean="0">
                          <a:solidFill>
                            <a:srgbClr val="FFFFFF"/>
                          </a:solidFill>
                        </a:rPr>
                        <a:t> %</a:t>
                      </a:r>
                      <a:endParaRPr lang="en-GB" sz="1400" dirty="0" smtClean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3174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PMI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126.4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124.4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1.6%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0.2%</a:t>
                      </a:r>
                    </a:p>
                  </a:txBody>
                  <a:tcPr marL="78191" marR="78191" marT="41468" marB="41468"/>
                </a:tc>
              </a:tr>
              <a:tr h="33174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Self pay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43.4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40.4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7.4%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6.8%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55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100.2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95.5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4.9%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5.7%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8378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Total admissions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270.0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260.3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3.7%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3.3%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10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053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2332290" y="683121"/>
            <a:ext cx="4712455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 smtClean="0"/>
              <a:t>NHS revenues analysis</a:t>
            </a:r>
            <a:endParaRPr lang="en-GB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64119"/>
              </p:ext>
            </p:extLst>
          </p:nvPr>
        </p:nvGraphicFramePr>
        <p:xfrm>
          <a:off x="532133" y="1573187"/>
          <a:ext cx="8079733" cy="1935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4623"/>
                <a:gridCol w="1359560"/>
                <a:gridCol w="1342775"/>
                <a:gridCol w="1342775"/>
              </a:tblGrid>
              <a:tr h="63583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Revenues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Growth 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2849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Choose and book 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202.7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181.4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11.7%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8703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 local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59.3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64.5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(8.1%)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8378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NHS total revenues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262.0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245.9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6.5%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91594"/>
              </p:ext>
            </p:extLst>
          </p:nvPr>
        </p:nvGraphicFramePr>
        <p:xfrm>
          <a:off x="532134" y="3754653"/>
          <a:ext cx="8079731" cy="1703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2745"/>
                <a:gridCol w="1416676"/>
                <a:gridCol w="1287887"/>
                <a:gridCol w="1322423"/>
              </a:tblGrid>
              <a:tr h="58041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Revenue</a:t>
                      </a:r>
                      <a:r>
                        <a:rPr lang="en-GB" sz="1800" baseline="0" dirty="0" smtClean="0">
                          <a:solidFill>
                            <a:srgbClr val="FFFFFF"/>
                          </a:solidFill>
                        </a:rPr>
                        <a:t> growth rate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H1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H2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 Total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</a:p>
                  </a:txBody>
                  <a:tcPr marL="78191" marR="78191" marT="41468" marB="41468"/>
                </a:tc>
              </a:tr>
              <a:tr h="33174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Choose and book 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12.0%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11.5%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11.7%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3174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 local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28.9%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(36.4%)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(8.1%)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5564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NHS total revenues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16.1%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(2.1%)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6.5%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11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2585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532346"/>
              </p:ext>
            </p:extLst>
          </p:nvPr>
        </p:nvGraphicFramePr>
        <p:xfrm>
          <a:off x="532133" y="1581150"/>
          <a:ext cx="8079734" cy="2626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3946"/>
                <a:gridCol w="1177864"/>
                <a:gridCol w="1177864"/>
                <a:gridCol w="1115871"/>
                <a:gridCol w="1031324"/>
                <a:gridCol w="1172865"/>
              </a:tblGrid>
              <a:tr h="6358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aseline="0" dirty="0" err="1" smtClean="0">
                          <a:solidFill>
                            <a:srgbClr val="FFFFFF"/>
                          </a:solidFill>
                        </a:rPr>
                        <a:t>Payor</a:t>
                      </a:r>
                      <a:endParaRPr lang="en-GB" sz="1800" dirty="0" smtClean="0">
                        <a:solidFill>
                          <a:srgbClr val="FFFFFF"/>
                        </a:solidFill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rgbClr val="FFFFFF"/>
                          </a:solidFill>
                        </a:rPr>
                        <a:t>2014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b="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rgbClr val="FFFFFF"/>
                          </a:solidFill>
                        </a:rPr>
                        <a:t>Rate</a:t>
                      </a:r>
                      <a:endParaRPr lang="en-GB" sz="1600" i="1" baseline="0" dirty="0" smtClean="0">
                        <a:solidFill>
                          <a:srgbClr val="FFFFFF"/>
                        </a:solidFill>
                      </a:endParaRP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baseline="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600" i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rgbClr val="FFFFFF"/>
                          </a:solidFill>
                        </a:rPr>
                        <a:t>Volume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600" i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rgbClr val="FFFFFF"/>
                          </a:solidFill>
                        </a:rPr>
                        <a:t>OPD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600" i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</a:p>
                  </a:txBody>
                  <a:tcPr marL="78191" marR="78191" marT="41468" marB="41468"/>
                </a:tc>
              </a:tr>
              <a:tr h="42849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PMI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416.9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(0.7)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0.7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(4.7)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2200" dirty="0" smtClean="0">
                          <a:solidFill>
                            <a:schemeClr val="bg1"/>
                          </a:solidFill>
                        </a:rPr>
                        <a:t>412.2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8378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Self pay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140.1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1.0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6.2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2.1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2200" dirty="0" smtClean="0">
                          <a:solidFill>
                            <a:schemeClr val="bg1"/>
                          </a:solidFill>
                        </a:rPr>
                        <a:t>149.4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8378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238.8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(1.2)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11.2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i="1" dirty="0" smtClean="0">
                          <a:solidFill>
                            <a:schemeClr val="bg1"/>
                          </a:solidFill>
                        </a:rPr>
                        <a:t>6.1</a:t>
                      </a:r>
                      <a:endParaRPr lang="en-GB" sz="16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2200" dirty="0" smtClean="0">
                          <a:solidFill>
                            <a:schemeClr val="bg1"/>
                          </a:solidFill>
                        </a:rPr>
                        <a:t>254.9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55290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Totals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(Group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</a:rPr>
                        <a:t> revenue excl. acquisitions/disposals and other)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795.8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b="1" i="1" dirty="0" smtClean="0">
                          <a:solidFill>
                            <a:schemeClr val="bg1"/>
                          </a:solidFill>
                        </a:rPr>
                        <a:t>(0.9)</a:t>
                      </a:r>
                      <a:endParaRPr lang="en-GB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b="1" i="1" dirty="0" smtClean="0">
                          <a:solidFill>
                            <a:schemeClr val="bg1"/>
                          </a:solidFill>
                        </a:rPr>
                        <a:t>18.1</a:t>
                      </a:r>
                      <a:endParaRPr lang="en-GB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600" b="1" i="1" dirty="0" smtClean="0">
                          <a:solidFill>
                            <a:schemeClr val="bg1"/>
                          </a:solidFill>
                        </a:rPr>
                        <a:t>3.5</a:t>
                      </a:r>
                      <a:endParaRPr lang="en-GB" sz="16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2200" b="1" dirty="0" smtClean="0">
                          <a:solidFill>
                            <a:schemeClr val="bg1"/>
                          </a:solidFill>
                        </a:rPr>
                        <a:t>816.5</a:t>
                      </a:r>
                      <a:endParaRPr lang="en-GB"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136309"/>
              </p:ext>
            </p:extLst>
          </p:nvPr>
        </p:nvGraphicFramePr>
        <p:xfrm>
          <a:off x="533400" y="4333874"/>
          <a:ext cx="8078467" cy="1847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4443"/>
                <a:gridCol w="2001259"/>
                <a:gridCol w="1992765"/>
              </a:tblGrid>
              <a:tr h="56273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Day</a:t>
                      </a:r>
                      <a:r>
                        <a:rPr lang="en-GB" sz="1800" baseline="0" dirty="0" smtClean="0">
                          <a:solidFill>
                            <a:srgbClr val="FFFFFF"/>
                          </a:solidFill>
                        </a:rPr>
                        <a:t> case </a:t>
                      </a: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 admissions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rgbClr val="FFFFFF"/>
                          </a:solidFill>
                        </a:rPr>
                        <a:t>2014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</a:p>
                  </a:txBody>
                  <a:tcPr marL="78191" marR="78191" marT="0" marB="0"/>
                </a:tc>
              </a:tr>
              <a:tr h="31831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PMI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73.9%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75.8%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1831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Self pay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58.9%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58.8%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1831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73.3%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74.4%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3018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Totals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71.3%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72.5%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10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2332290" y="683121"/>
            <a:ext cx="4712455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Revenue </a:t>
            </a:r>
            <a:r>
              <a:rPr lang="en-GB" sz="2400" dirty="0" smtClean="0"/>
              <a:t>bridge by </a:t>
            </a:r>
            <a:r>
              <a:rPr lang="en-GB" sz="2400" dirty="0" err="1" smtClean="0"/>
              <a:t>payor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12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312511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1881528" y="685693"/>
            <a:ext cx="5807159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Trading margin analysis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620385"/>
              </p:ext>
            </p:extLst>
          </p:nvPr>
        </p:nvGraphicFramePr>
        <p:xfrm>
          <a:off x="533400" y="1581149"/>
          <a:ext cx="8086725" cy="2466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248"/>
                <a:gridCol w="1913580"/>
                <a:gridCol w="1997897"/>
              </a:tblGrid>
              <a:tr h="659304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Costs as % revenues</a:t>
                      </a:r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 Group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Group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294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Clinical staff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costs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18.9%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17.6%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294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NHS fees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5.9%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5.7%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294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Other direct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costs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27.2%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27.7%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9545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Cost of sales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52.0%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51.0%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09304">
                <a:tc>
                  <a:txBody>
                    <a:bodyPr/>
                    <a:lstStyle/>
                    <a:p>
                      <a:r>
                        <a:rPr lang="en-GB" sz="1400" b="1" i="1" dirty="0" smtClean="0">
                          <a:solidFill>
                            <a:schemeClr val="bg1"/>
                          </a:solidFill>
                        </a:rPr>
                        <a:t>NHS fees, % NHS revenues</a:t>
                      </a:r>
                      <a:endParaRPr lang="en-GB" sz="14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i="1" dirty="0" smtClean="0">
                          <a:solidFill>
                            <a:schemeClr val="bg1"/>
                          </a:solidFill>
                        </a:rPr>
                        <a:t>19.8%</a:t>
                      </a:r>
                      <a:endParaRPr lang="en-GB" sz="14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i="1" dirty="0" smtClean="0">
                          <a:solidFill>
                            <a:schemeClr val="bg1"/>
                          </a:solidFill>
                        </a:rPr>
                        <a:t>19.8%</a:t>
                      </a:r>
                      <a:endParaRPr lang="en-GB" sz="1400" b="1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593701"/>
              </p:ext>
            </p:extLst>
          </p:nvPr>
        </p:nvGraphicFramePr>
        <p:xfrm>
          <a:off x="533401" y="4160845"/>
          <a:ext cx="8086724" cy="2129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248"/>
                <a:gridCol w="1913580"/>
                <a:gridCol w="1997896"/>
              </a:tblGrid>
              <a:tr h="56915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Costs as % revenues</a:t>
                      </a:r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 Group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Group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86151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Gross margin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48.0%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49.0%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8782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Overheads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(22.9%)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(23.6%)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11413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Rent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(7.0%)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(7.1%)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35977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EBITDA adjusted margin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18.1%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18.3%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13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8791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1881528" y="685693"/>
            <a:ext cx="5807159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 smtClean="0"/>
              <a:t>H1 and H2 sub-analysis for 2015</a:t>
            </a:r>
            <a:endParaRPr lang="en-GB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430081"/>
              </p:ext>
            </p:extLst>
          </p:nvPr>
        </p:nvGraphicFramePr>
        <p:xfrm>
          <a:off x="532134" y="1574387"/>
          <a:ext cx="8087990" cy="2278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601"/>
                <a:gridCol w="1534715"/>
                <a:gridCol w="1602337"/>
                <a:gridCol w="1602337"/>
              </a:tblGrid>
              <a:tr h="6307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Revenues and EBITDA</a:t>
                      </a:r>
                    </a:p>
                    <a:p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H1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H2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Full Year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0502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Revenue growth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7.8%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(0.9%)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3.4%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0138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Revenue growth excl. acquisitions,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disposals and NHS local revenues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3.3%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3.5%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3.4%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0502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Adjusted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E</a:t>
                      </a: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BITDA growth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8.0%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(3.5%)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2.2%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017803"/>
              </p:ext>
            </p:extLst>
          </p:nvPr>
        </p:nvGraphicFramePr>
        <p:xfrm>
          <a:off x="533400" y="4078157"/>
          <a:ext cx="8086725" cy="1773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077"/>
                <a:gridCol w="1534474"/>
                <a:gridCol w="1602087"/>
                <a:gridCol w="1602087"/>
              </a:tblGrid>
              <a:tr h="63074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Adjusted</a:t>
                      </a:r>
                      <a:r>
                        <a:rPr lang="en-GB" sz="1800" b="1" baseline="0" dirty="0" smtClean="0">
                          <a:solidFill>
                            <a:srgbClr val="FFFFFF"/>
                          </a:solidFill>
                        </a:rPr>
                        <a:t> EBITDA margin</a:t>
                      </a:r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H1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H2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Full Year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0502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18.5%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17.6%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18.1%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01381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18.5%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18.1%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18.3%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70502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Variance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(0.5%)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(0.2%)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7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14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173300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1160312" y="663273"/>
            <a:ext cx="7853035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Comparable EPS performance	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92573"/>
              </p:ext>
            </p:extLst>
          </p:nvPr>
        </p:nvGraphicFramePr>
        <p:xfrm>
          <a:off x="532133" y="1581418"/>
          <a:ext cx="8079734" cy="4383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5321"/>
                <a:gridCol w="1416676"/>
                <a:gridCol w="1390918"/>
                <a:gridCol w="1386819"/>
              </a:tblGrid>
              <a:tr h="614487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/>
                      <a:r>
                        <a:rPr lang="en-GB" sz="1800" b="1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Growth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Profit before taxation reported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73.6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(7.0)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r>
                        <a:rPr lang="en-GB" sz="1500" i="1" dirty="0" smtClean="0">
                          <a:solidFill>
                            <a:schemeClr val="bg1"/>
                          </a:solidFill>
                        </a:rPr>
                        <a:t>Pro forma adjustments:</a:t>
                      </a:r>
                      <a:endParaRPr lang="en-GB" sz="15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 anchor="ctr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Exceptional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 items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15.7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54.0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Profit on sale of leasehold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 interest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(18.5)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PLC costs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 and rent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(2.5)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Finance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 costs alignment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65.2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Taxation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 on adjusted results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(16.3)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(19.6)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30354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Adjusted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</a:rPr>
                        <a:t> profit after taxation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73.0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71.6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9662">
                <a:tc>
                  <a:txBody>
                    <a:bodyPr/>
                    <a:lstStyle/>
                    <a:p>
                      <a:r>
                        <a:rPr lang="en-GB" sz="1500" i="1" dirty="0" smtClean="0">
                          <a:solidFill>
                            <a:schemeClr val="bg1"/>
                          </a:solidFill>
                        </a:rPr>
                        <a:t>Pro forma</a:t>
                      </a:r>
                      <a:r>
                        <a:rPr lang="en-GB" sz="1500" i="1" baseline="0" dirty="0" smtClean="0">
                          <a:solidFill>
                            <a:schemeClr val="bg1"/>
                          </a:solidFill>
                        </a:rPr>
                        <a:t> s</a:t>
                      </a:r>
                      <a:r>
                        <a:rPr lang="en-GB" sz="1500" i="1" dirty="0" smtClean="0">
                          <a:solidFill>
                            <a:schemeClr val="bg1"/>
                          </a:solidFill>
                        </a:rPr>
                        <a:t>hares</a:t>
                      </a:r>
                      <a:r>
                        <a:rPr lang="en-GB" sz="1500" i="1" baseline="0" dirty="0" smtClean="0">
                          <a:solidFill>
                            <a:schemeClr val="bg1"/>
                          </a:solidFill>
                        </a:rPr>
                        <a:t> in issue (</a:t>
                      </a:r>
                      <a:r>
                        <a:rPr lang="en-GB" sz="1500" i="1" baseline="0" dirty="0" err="1" smtClean="0">
                          <a:solidFill>
                            <a:schemeClr val="bg1"/>
                          </a:solidFill>
                        </a:rPr>
                        <a:t>No.m</a:t>
                      </a:r>
                      <a:r>
                        <a:rPr lang="en-GB" sz="1500" i="1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GB" sz="15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500" i="1" dirty="0" smtClean="0">
                          <a:solidFill>
                            <a:schemeClr val="bg1"/>
                          </a:solidFill>
                        </a:rPr>
                        <a:t>399.9</a:t>
                      </a:r>
                      <a:endParaRPr lang="en-GB" sz="15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500" i="1" dirty="0" smtClean="0">
                          <a:solidFill>
                            <a:schemeClr val="bg1"/>
                          </a:solidFill>
                        </a:rPr>
                        <a:t>401.1</a:t>
                      </a:r>
                      <a:endParaRPr lang="en-GB" sz="15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5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7069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Comparable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</a:rPr>
                        <a:t> Adjusted EPS performance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18.3p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17.9p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2.2%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15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14735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3232597" y="759411"/>
            <a:ext cx="2949262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Cash flow </a:t>
            </a:r>
            <a:r>
              <a:rPr lang="en-GB" sz="2400" dirty="0" smtClean="0"/>
              <a:t>&amp; net debt for </a:t>
            </a:r>
            <a:r>
              <a:rPr lang="en-GB" sz="2400" dirty="0"/>
              <a:t>the period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853578"/>
              </p:ext>
            </p:extLst>
          </p:nvPr>
        </p:nvGraphicFramePr>
        <p:xfrm>
          <a:off x="532133" y="1581152"/>
          <a:ext cx="8087992" cy="2877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8500"/>
                <a:gridCol w="1727531"/>
                <a:gridCol w="1491961"/>
              </a:tblGrid>
              <a:tr h="58012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Operating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cash flow before exceptional items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159.8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164.2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Exceptional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items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(4.5)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(51.2)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Net cash used in investing activities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(109.6)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(70.0)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Net cash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used in financing activities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(41.3)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(80.0)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Net increase / (decrease) in cash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4.4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(37.0)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Opening cash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74.5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111.5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815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Closing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</a:rPr>
                        <a:t> cash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78.9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74.5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499977"/>
              </p:ext>
            </p:extLst>
          </p:nvPr>
        </p:nvGraphicFramePr>
        <p:xfrm>
          <a:off x="532133" y="4581693"/>
          <a:ext cx="8087992" cy="1212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8501"/>
                <a:gridCol w="1727531"/>
                <a:gridCol w="1491960"/>
              </a:tblGrid>
              <a:tr h="569088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Adj. EBITDA</a:t>
                      </a:r>
                      <a:r>
                        <a:rPr lang="en-GB" sz="1800" baseline="0" dirty="0" smtClean="0">
                          <a:solidFill>
                            <a:srgbClr val="FFFFFF"/>
                          </a:solidFill>
                        </a:rPr>
                        <a:t> leverage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190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Net debt as at 31 December 2015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419.5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2.6x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  <a:tr h="32190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Net debt as at 31 December 2014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424.3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2.7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x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0" marB="0"/>
                </a:tc>
              </a:tr>
            </a:tbl>
          </a:graphicData>
        </a:graphic>
      </p:graphicFrame>
      <p:sp>
        <p:nvSpPr>
          <p:cNvPr id="7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139994"/>
              </p:ext>
            </p:extLst>
          </p:nvPr>
        </p:nvGraphicFramePr>
        <p:xfrm>
          <a:off x="522608" y="5890519"/>
          <a:ext cx="663066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9009"/>
                <a:gridCol w="1741658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Interest cover (EBITDA /interest paid)</a:t>
                      </a:r>
                      <a:endParaRPr lang="en-GB" b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0" dirty="0" smtClean="0"/>
                        <a:t>7.5x</a:t>
                      </a:r>
                      <a:endParaRPr lang="en-GB" b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16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40636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468" y="772114"/>
            <a:ext cx="4218579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O</a:t>
            </a:r>
            <a:r>
              <a:rPr lang="en-GB" sz="2400" dirty="0" smtClean="0"/>
              <a:t>utlook </a:t>
            </a:r>
            <a:r>
              <a:rPr lang="en-GB" sz="2400" dirty="0"/>
              <a:t>&amp; </a:t>
            </a:r>
            <a:r>
              <a:rPr lang="en-GB" sz="2400" dirty="0" smtClean="0"/>
              <a:t>guidance for Financial Year 2016</a:t>
            </a:r>
            <a:endParaRPr lang="en-US" sz="2400" dirty="0"/>
          </a:p>
        </p:txBody>
      </p:sp>
      <p:cxnSp>
        <p:nvCxnSpPr>
          <p:cNvPr id="38" name="Straight Connector 37"/>
          <p:cNvCxnSpPr/>
          <p:nvPr/>
        </p:nvCxnSpPr>
        <p:spPr bwMode="auto">
          <a:xfrm>
            <a:off x="558830" y="2765292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32620" y="2089371"/>
            <a:ext cx="1145159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>
                <a:solidFill>
                  <a:srgbClr val="FFFFFF"/>
                </a:solidFill>
              </a:rPr>
              <a:t>PMI</a:t>
            </a:r>
          </a:p>
        </p:txBody>
      </p:sp>
      <p:sp>
        <p:nvSpPr>
          <p:cNvPr id="41" name="AutoShape 7"/>
          <p:cNvSpPr>
            <a:spLocks noChangeArrowheads="1"/>
          </p:cNvSpPr>
          <p:nvPr/>
        </p:nvSpPr>
        <p:spPr bwMode="gray">
          <a:xfrm>
            <a:off x="1763032" y="2091004"/>
            <a:ext cx="6838075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L</a:t>
            </a:r>
            <a:r>
              <a:rPr lang="en-GB" sz="1200" dirty="0" smtClean="0">
                <a:solidFill>
                  <a:schemeClr val="bg1"/>
                </a:solidFill>
              </a:rPr>
              <a:t>ow </a:t>
            </a:r>
            <a:r>
              <a:rPr lang="en-GB" sz="1200" dirty="0">
                <a:solidFill>
                  <a:schemeClr val="bg1"/>
                </a:solidFill>
              </a:rPr>
              <a:t>single digit revenue growth underpinned by </a:t>
            </a:r>
            <a:r>
              <a:rPr lang="en-GB" sz="1200" dirty="0" smtClean="0">
                <a:solidFill>
                  <a:schemeClr val="bg1"/>
                </a:solidFill>
              </a:rPr>
              <a:t>investment in capacity, pricing positive</a:t>
            </a:r>
            <a:endParaRPr lang="en-GB" sz="1200" dirty="0">
              <a:solidFill>
                <a:schemeClr val="bg1"/>
              </a:solidFill>
            </a:endParaRP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PMI </a:t>
            </a:r>
            <a:r>
              <a:rPr lang="en-GB" sz="1200" dirty="0" smtClean="0">
                <a:solidFill>
                  <a:schemeClr val="bg1"/>
                </a:solidFill>
              </a:rPr>
              <a:t>market expected to be stable</a:t>
            </a:r>
            <a:endParaRPr lang="en-GB" sz="1200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558830" y="3539355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AutoShape 7"/>
          <p:cNvSpPr>
            <a:spLocks noChangeArrowheads="1"/>
          </p:cNvSpPr>
          <p:nvPr/>
        </p:nvSpPr>
        <p:spPr bwMode="gray">
          <a:xfrm>
            <a:off x="1761439" y="2863434"/>
            <a:ext cx="6839764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H</a:t>
            </a:r>
            <a:r>
              <a:rPr lang="en-GB" sz="1200" dirty="0" smtClean="0">
                <a:solidFill>
                  <a:schemeClr val="bg1"/>
                </a:solidFill>
              </a:rPr>
              <a:t>igh </a:t>
            </a:r>
            <a:r>
              <a:rPr lang="en-GB" sz="1200" dirty="0">
                <a:solidFill>
                  <a:schemeClr val="bg1"/>
                </a:solidFill>
              </a:rPr>
              <a:t>single </a:t>
            </a:r>
            <a:r>
              <a:rPr lang="en-GB" sz="1200" dirty="0" smtClean="0">
                <a:solidFill>
                  <a:schemeClr val="bg1"/>
                </a:solidFill>
              </a:rPr>
              <a:t>digit revenue growth over 2015, pricing positive</a:t>
            </a:r>
            <a:endParaRPr lang="en-GB" sz="1200" dirty="0">
              <a:solidFill>
                <a:schemeClr val="bg1"/>
              </a:solidFill>
            </a:endParaRP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Catalysts  for growth – lengthening NHS waiting times and Spire product development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2" name="1158.375226.7528.875338.5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32619" y="2863434"/>
            <a:ext cx="1145476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>
                <a:solidFill>
                  <a:srgbClr val="FFFFFF"/>
                </a:solidFill>
              </a:rPr>
              <a:t>Self-Pay</a:t>
            </a:r>
          </a:p>
        </p:txBody>
      </p:sp>
      <p:sp>
        <p:nvSpPr>
          <p:cNvPr id="21" name="1158.375226.7528.875338.5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32620" y="3637496"/>
            <a:ext cx="1145159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 anchorCtr="0"/>
          <a:lstStyle/>
          <a:p>
            <a:pPr algn="ctr" defTabSz="872436"/>
            <a:r>
              <a:rPr lang="en-US" sz="1600" b="1" dirty="0">
                <a:solidFill>
                  <a:srgbClr val="FFFFFF"/>
                </a:solidFill>
              </a:rPr>
              <a:t>NHS</a:t>
            </a: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1761439" y="3637495"/>
            <a:ext cx="6839764" cy="1184876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25243" anchor="ctr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Tariff : Q1 - minus 1.8% ; Q2-Q4 - plus 1.5%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NHS E-referral (formerly “choose and book”) revenue growth low double digit – referral pipeline strong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NHS local contract revenues down materially in H1, expected to stabilise in H2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NHS revenue growth overall mid single digit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6" name="1158.375226.7528.875338.5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37110" y="1581955"/>
            <a:ext cx="8072923" cy="447214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 w="31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defTabSz="872436">
              <a:defRPr/>
            </a:pPr>
            <a:r>
              <a:rPr lang="en-GB" sz="1600" b="1" kern="0" dirty="0" smtClean="0">
                <a:solidFill>
                  <a:srgbClr val="FFFFFF"/>
                </a:solidFill>
              </a:rPr>
              <a:t>2016 revenue growth between 3-5% converted at EBITDA margin constant to 2015</a:t>
            </a:r>
            <a:endParaRPr lang="en-US" sz="1600" b="1" kern="0" dirty="0">
              <a:solidFill>
                <a:srgbClr val="FFFFFF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558830" y="4966578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1158.375226.7528.875338.51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32620" y="5075605"/>
            <a:ext cx="1145476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 smtClean="0">
                <a:solidFill>
                  <a:srgbClr val="FFFFFF"/>
                </a:solidFill>
              </a:rPr>
              <a:t>H1/H2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gray">
          <a:xfrm>
            <a:off x="1761439" y="5075605"/>
            <a:ext cx="6839764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Relative revenue and EBITDA growth profile between H1 and H2 will be the reverse of 2015 given NHS local contract revenue challenge persists for H1 2016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gray">
          <a:xfrm>
            <a:off x="7432439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537108" y="5751526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17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8557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/>
          <p:cNvCxnSpPr/>
          <p:nvPr/>
        </p:nvCxnSpPr>
        <p:spPr bwMode="auto">
          <a:xfrm>
            <a:off x="558830" y="2765292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32618" y="2089371"/>
            <a:ext cx="1145161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 smtClean="0">
                <a:solidFill>
                  <a:srgbClr val="FFFFFF"/>
                </a:solidFill>
              </a:rPr>
              <a:t>Exception-al items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1" name="AutoShape 7"/>
          <p:cNvSpPr>
            <a:spLocks noChangeArrowheads="1"/>
          </p:cNvSpPr>
          <p:nvPr/>
        </p:nvSpPr>
        <p:spPr bwMode="gray">
          <a:xfrm>
            <a:off x="1763032" y="2091004"/>
            <a:ext cx="6841327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Expected £3-5m arising from pre-opening losses in Manchester and Nottingham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Continuing cost rationalisation initiatives across the business</a:t>
            </a:r>
            <a:endParaRPr lang="en-GB" sz="1200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558830" y="3539355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AutoShape 7"/>
          <p:cNvSpPr>
            <a:spLocks noChangeArrowheads="1"/>
          </p:cNvSpPr>
          <p:nvPr/>
        </p:nvSpPr>
        <p:spPr bwMode="gray">
          <a:xfrm>
            <a:off x="1761439" y="2863434"/>
            <a:ext cx="6843017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Capital expenditure of between £170m - £190m, subject to cash flow phasing of developments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Expected 20</a:t>
            </a:r>
            <a:r>
              <a:rPr lang="en-GB" sz="1200" dirty="0">
                <a:solidFill>
                  <a:schemeClr val="bg1"/>
                </a:solidFill>
              </a:rPr>
              <a:t>% dividend </a:t>
            </a:r>
            <a:r>
              <a:rPr lang="en-GB" sz="1200" dirty="0" err="1">
                <a:solidFill>
                  <a:schemeClr val="bg1"/>
                </a:solidFill>
              </a:rPr>
              <a:t>payout</a:t>
            </a:r>
            <a:r>
              <a:rPr lang="en-GB" sz="1200" dirty="0">
                <a:solidFill>
                  <a:schemeClr val="bg1"/>
                </a:solidFill>
              </a:rPr>
              <a:t> ratio </a:t>
            </a:r>
            <a:r>
              <a:rPr lang="en-GB" sz="1200" dirty="0" smtClean="0">
                <a:solidFill>
                  <a:schemeClr val="bg1"/>
                </a:solidFill>
              </a:rPr>
              <a:t>on profit after taxation (</a:t>
            </a:r>
            <a:r>
              <a:rPr lang="en-GB" sz="1200" dirty="0">
                <a:solidFill>
                  <a:schemeClr val="bg1"/>
                </a:solidFill>
              </a:rPr>
              <a:t>one-third interim, two-thirds final)</a:t>
            </a:r>
          </a:p>
        </p:txBody>
      </p:sp>
      <p:sp>
        <p:nvSpPr>
          <p:cNvPr id="22" name="1158.375226.7528.875338.5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32619" y="2863434"/>
            <a:ext cx="1145476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 smtClean="0">
                <a:solidFill>
                  <a:srgbClr val="FFFFFF"/>
                </a:solidFill>
              </a:rPr>
              <a:t>Capex  &amp; dividends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1" name="1158.375226.7528.875338.5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32620" y="4384478"/>
            <a:ext cx="1145159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 anchorCtr="0"/>
          <a:lstStyle/>
          <a:p>
            <a:pPr algn="ctr" defTabSz="872436"/>
            <a:r>
              <a:rPr lang="en-US" sz="1600" b="1" dirty="0" smtClean="0">
                <a:solidFill>
                  <a:srgbClr val="FFFFFF"/>
                </a:solidFill>
              </a:rPr>
              <a:t>Net debt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1761439" y="4417134"/>
            <a:ext cx="6843017" cy="555073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Expected </a:t>
            </a:r>
            <a:r>
              <a:rPr lang="en-GB" sz="1200" dirty="0">
                <a:solidFill>
                  <a:schemeClr val="bg1"/>
                </a:solidFill>
              </a:rPr>
              <a:t>to close 2016 on or around 3.0 times EBITDA leverage</a:t>
            </a:r>
          </a:p>
        </p:txBody>
      </p:sp>
      <p:sp>
        <p:nvSpPr>
          <p:cNvPr id="26" name="1158.375226.7528.875338.5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37110" y="1581955"/>
            <a:ext cx="8076762" cy="447214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 w="31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defTabSz="872436">
              <a:defRPr/>
            </a:pPr>
            <a:r>
              <a:rPr lang="en-GB" sz="1600" b="1" kern="0" dirty="0" smtClean="0">
                <a:solidFill>
                  <a:srgbClr val="FFFFFF"/>
                </a:solidFill>
              </a:rPr>
              <a:t>2016 revenue growth between 3-5% converted at EBITDA margin constant to 2015</a:t>
            </a:r>
            <a:endParaRPr lang="en-US" sz="1600" b="1" kern="0" dirty="0">
              <a:solidFill>
                <a:srgbClr val="FFFFFF"/>
              </a:solidFill>
            </a:endParaRP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gray">
          <a:xfrm>
            <a:off x="7432439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581468" y="772114"/>
            <a:ext cx="4218579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O</a:t>
            </a:r>
            <a:r>
              <a:rPr lang="en-GB" sz="2400" dirty="0" smtClean="0"/>
              <a:t>utlook </a:t>
            </a:r>
            <a:r>
              <a:rPr lang="en-GB" sz="2400" dirty="0"/>
              <a:t>&amp; </a:t>
            </a:r>
            <a:r>
              <a:rPr lang="en-GB" sz="2400" dirty="0" smtClean="0"/>
              <a:t>guidance for Financial Year 2016</a:t>
            </a:r>
            <a:endParaRPr lang="en-US" sz="2400" dirty="0"/>
          </a:p>
        </p:txBody>
      </p:sp>
      <p:sp>
        <p:nvSpPr>
          <p:cNvPr id="13" name="1158.375226.7528.875338.51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32303" y="3647359"/>
            <a:ext cx="1145476" cy="587730"/>
          </a:xfrm>
          <a:prstGeom prst="roundRect">
            <a:avLst>
              <a:gd name="adj" fmla="val 21468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78885" tIns="25243" rIns="78885" bIns="25243" anchor="ctr"/>
          <a:lstStyle/>
          <a:p>
            <a:pPr algn="ctr" defTabSz="872436"/>
            <a:r>
              <a:rPr lang="en-US" sz="1600" b="1" dirty="0" smtClean="0">
                <a:solidFill>
                  <a:srgbClr val="FFFFFF"/>
                </a:solidFill>
              </a:rPr>
              <a:t>Taxation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gray">
          <a:xfrm>
            <a:off x="1775134" y="3647359"/>
            <a:ext cx="6843017" cy="587730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rgbClr val="B9C9B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47331" anchor="ctr"/>
          <a:lstStyle/>
          <a:p>
            <a:pPr marL="311683" lvl="1" indent="-217065" defTabSz="872436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Effective tax rate c.22.0% of profit before taxation of which approximately 50% </a:t>
            </a:r>
            <a:r>
              <a:rPr lang="en-GB" sz="1200" dirty="0">
                <a:solidFill>
                  <a:schemeClr val="bg1"/>
                </a:solidFill>
              </a:rPr>
              <a:t>c</a:t>
            </a:r>
            <a:r>
              <a:rPr lang="en-GB" sz="1200" dirty="0" smtClean="0">
                <a:solidFill>
                  <a:schemeClr val="bg1"/>
                </a:solidFill>
              </a:rPr>
              <a:t>ash tax</a:t>
            </a:r>
            <a:endParaRPr lang="en-GB" sz="12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532302" y="4323012"/>
            <a:ext cx="8064000" cy="99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18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2634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vert="horz" lIns="0" tIns="0" rIns="0" bIns="0" rtlCol="0" anchor="ctr" anchorCtr="0">
            <a:normAutofit/>
          </a:bodyPr>
          <a:lstStyle/>
          <a:p>
            <a:pPr marL="630324" indent="-630324" algn="ctr" defTabSz="872436"/>
            <a:r>
              <a:rPr lang="en-US" sz="3200" dirty="0" smtClean="0">
                <a:latin typeface="+mn-lt"/>
                <a:cs typeface="Arial" charset="0"/>
              </a:rPr>
              <a:t>Strategy Update</a:t>
            </a:r>
            <a:endParaRPr lang="en-US" sz="3200" dirty="0">
              <a:latin typeface="+mn-lt"/>
              <a:cs typeface="Arial" charset="0"/>
            </a:endParaRPr>
          </a:p>
          <a:p>
            <a:pPr marL="630324" indent="-630324" algn="ctr" defTabSz="872436"/>
            <a:r>
              <a:rPr lang="en-US" sz="2400" i="1" dirty="0" smtClean="0">
                <a:latin typeface="+mn-lt"/>
                <a:cs typeface="Arial" charset="0"/>
              </a:rPr>
              <a:t>Rob Roger, CEO</a:t>
            </a:r>
            <a:endParaRPr lang="en-US" sz="2400" i="1" dirty="0">
              <a:latin typeface="+mn-lt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927100" y="2626536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 defTabSz="872436"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11" y="2466352"/>
            <a:ext cx="1498660" cy="10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99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FFFFFF"/>
                </a:solidFill>
                <a:latin typeface="TheSans Spire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604A13-791D-494C-9C37-16C352BFA5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Disclaimer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394884"/>
            <a:ext cx="8441877" cy="489364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GB" sz="1300" b="1" dirty="0">
                <a:solidFill>
                  <a:schemeClr val="bg1"/>
                </a:solidFill>
              </a:rPr>
              <a:t>Important information: forward-looking statements</a:t>
            </a:r>
            <a:endParaRPr lang="en-GB" sz="1300" dirty="0">
              <a:solidFill>
                <a:schemeClr val="bg1"/>
              </a:solidFill>
            </a:endParaRPr>
          </a:p>
          <a:p>
            <a:r>
              <a:rPr lang="en-GB" sz="1300" dirty="0">
                <a:solidFill>
                  <a:schemeClr val="bg1"/>
                </a:solidFill>
              </a:rPr>
              <a:t>These materials contain certain forward-looking statements relating to </a:t>
            </a:r>
            <a:r>
              <a:rPr lang="en-GB" sz="1300" dirty="0" smtClean="0">
                <a:solidFill>
                  <a:schemeClr val="bg1"/>
                </a:solidFill>
              </a:rPr>
              <a:t>the business </a:t>
            </a:r>
            <a:r>
              <a:rPr lang="en-GB" sz="1300" dirty="0">
                <a:solidFill>
                  <a:schemeClr val="bg1"/>
                </a:solidFill>
              </a:rPr>
              <a:t>of Spire Healthcare Group plc (the “Company”) and its </a:t>
            </a:r>
            <a:r>
              <a:rPr lang="en-GB" sz="1300" dirty="0" smtClean="0">
                <a:solidFill>
                  <a:schemeClr val="bg1"/>
                </a:solidFill>
              </a:rPr>
              <a:t>subsidiaries (</a:t>
            </a:r>
            <a:r>
              <a:rPr lang="en-GB" sz="1300" dirty="0">
                <a:solidFill>
                  <a:schemeClr val="bg1"/>
                </a:solidFill>
              </a:rPr>
              <a:t>collectively, the “Group”), including with respect to the progress, timing </a:t>
            </a:r>
            <a:r>
              <a:rPr lang="en-GB" sz="1300" dirty="0" smtClean="0">
                <a:solidFill>
                  <a:schemeClr val="bg1"/>
                </a:solidFill>
              </a:rPr>
              <a:t>and completion </a:t>
            </a:r>
            <a:r>
              <a:rPr lang="en-GB" sz="1300" dirty="0">
                <a:solidFill>
                  <a:schemeClr val="bg1"/>
                </a:solidFill>
              </a:rPr>
              <a:t>of the </a:t>
            </a:r>
            <a:r>
              <a:rPr lang="en-GB" sz="1300" dirty="0" smtClean="0">
                <a:solidFill>
                  <a:schemeClr val="bg1"/>
                </a:solidFill>
              </a:rPr>
              <a:t>Group’s development</a:t>
            </a:r>
            <a:r>
              <a:rPr lang="en-GB" sz="1300" dirty="0">
                <a:solidFill>
                  <a:schemeClr val="bg1"/>
                </a:solidFill>
              </a:rPr>
              <a:t>, the Group’s ability to treat, </a:t>
            </a:r>
            <a:r>
              <a:rPr lang="en-GB" sz="1300" dirty="0" smtClean="0">
                <a:solidFill>
                  <a:schemeClr val="bg1"/>
                </a:solidFill>
              </a:rPr>
              <a:t>attract, and </a:t>
            </a:r>
            <a:r>
              <a:rPr lang="en-GB" sz="1300" dirty="0">
                <a:solidFill>
                  <a:schemeClr val="bg1"/>
                </a:solidFill>
              </a:rPr>
              <a:t>retain patients and customers, its ability to engage consultants and </a:t>
            </a:r>
            <a:r>
              <a:rPr lang="en-GB" sz="1300" dirty="0" smtClean="0">
                <a:solidFill>
                  <a:schemeClr val="bg1"/>
                </a:solidFill>
              </a:rPr>
              <a:t>GPs and </a:t>
            </a:r>
            <a:r>
              <a:rPr lang="en-GB" sz="1300" dirty="0">
                <a:solidFill>
                  <a:schemeClr val="bg1"/>
                </a:solidFill>
              </a:rPr>
              <a:t>to operate its business and increase referrals, the integration of </a:t>
            </a:r>
            <a:r>
              <a:rPr lang="en-GB" sz="1300" dirty="0" smtClean="0">
                <a:solidFill>
                  <a:schemeClr val="bg1"/>
                </a:solidFill>
              </a:rPr>
              <a:t>prior acquisitions</a:t>
            </a:r>
            <a:r>
              <a:rPr lang="en-GB" sz="1300" dirty="0">
                <a:solidFill>
                  <a:schemeClr val="bg1"/>
                </a:solidFill>
              </a:rPr>
              <a:t>, the Group’s estimates for future performance and its </a:t>
            </a:r>
            <a:r>
              <a:rPr lang="en-GB" sz="1300" dirty="0" smtClean="0">
                <a:solidFill>
                  <a:schemeClr val="bg1"/>
                </a:solidFill>
              </a:rPr>
              <a:t>estimates regarding </a:t>
            </a:r>
            <a:r>
              <a:rPr lang="en-GB" sz="1300" dirty="0">
                <a:solidFill>
                  <a:schemeClr val="bg1"/>
                </a:solidFill>
              </a:rPr>
              <a:t>anticipated operating results, future revenue, </a:t>
            </a:r>
            <a:r>
              <a:rPr lang="en-GB" sz="1300" dirty="0" smtClean="0">
                <a:solidFill>
                  <a:schemeClr val="bg1"/>
                </a:solidFill>
              </a:rPr>
              <a:t>capital requirements</a:t>
            </a:r>
            <a:r>
              <a:rPr lang="en-GB" sz="1300" dirty="0">
                <a:solidFill>
                  <a:schemeClr val="bg1"/>
                </a:solidFill>
              </a:rPr>
              <a:t>, shareholder structure and financing. In addition, even </a:t>
            </a:r>
            <a:r>
              <a:rPr lang="en-GB" sz="1300" dirty="0" smtClean="0">
                <a:solidFill>
                  <a:schemeClr val="bg1"/>
                </a:solidFill>
              </a:rPr>
              <a:t>if the </a:t>
            </a:r>
            <a:r>
              <a:rPr lang="en-GB" sz="1300" dirty="0">
                <a:solidFill>
                  <a:schemeClr val="bg1"/>
                </a:solidFill>
              </a:rPr>
              <a:t>Group’s actual results or development are consistent with </a:t>
            </a:r>
            <a:r>
              <a:rPr lang="en-GB" sz="1300" dirty="0" smtClean="0">
                <a:solidFill>
                  <a:schemeClr val="bg1"/>
                </a:solidFill>
              </a:rPr>
              <a:t>the forward-looking </a:t>
            </a:r>
            <a:r>
              <a:rPr lang="en-GB" sz="1300" dirty="0">
                <a:solidFill>
                  <a:schemeClr val="bg1"/>
                </a:solidFill>
              </a:rPr>
              <a:t>statements contained in this presentation, those results </a:t>
            </a:r>
            <a:r>
              <a:rPr lang="en-GB" sz="1300" dirty="0" smtClean="0">
                <a:solidFill>
                  <a:schemeClr val="bg1"/>
                </a:solidFill>
              </a:rPr>
              <a:t>or developments </a:t>
            </a:r>
            <a:r>
              <a:rPr lang="en-GB" sz="1300" dirty="0">
                <a:solidFill>
                  <a:schemeClr val="bg1"/>
                </a:solidFill>
              </a:rPr>
              <a:t>may not be indicative of the Group’s results or </a:t>
            </a:r>
            <a:r>
              <a:rPr lang="en-GB" sz="1300" dirty="0" smtClean="0">
                <a:solidFill>
                  <a:schemeClr val="bg1"/>
                </a:solidFill>
              </a:rPr>
              <a:t>developments in </a:t>
            </a:r>
            <a:r>
              <a:rPr lang="en-GB" sz="1300" dirty="0">
                <a:solidFill>
                  <a:schemeClr val="bg1"/>
                </a:solidFill>
              </a:rPr>
              <a:t>the future. In some cases, you can identify forward-looking statements </a:t>
            </a:r>
            <a:r>
              <a:rPr lang="en-GB" sz="1300" dirty="0" smtClean="0">
                <a:solidFill>
                  <a:schemeClr val="bg1"/>
                </a:solidFill>
              </a:rPr>
              <a:t>by words </a:t>
            </a:r>
            <a:r>
              <a:rPr lang="en-GB" sz="1300" dirty="0">
                <a:solidFill>
                  <a:schemeClr val="bg1"/>
                </a:solidFill>
              </a:rPr>
              <a:t>such as “could,” “should,” “may,” “expects,” “aims,” “</a:t>
            </a:r>
            <a:r>
              <a:rPr lang="en-GB" sz="1300" dirty="0" smtClean="0">
                <a:solidFill>
                  <a:schemeClr val="bg1"/>
                </a:solidFill>
              </a:rPr>
              <a:t>targets”, “anticipates</a:t>
            </a:r>
            <a:r>
              <a:rPr lang="en-GB" sz="1300" dirty="0">
                <a:solidFill>
                  <a:schemeClr val="bg1"/>
                </a:solidFill>
              </a:rPr>
              <a:t>,” “believes,” “intends,” “estimates,” or similar words. </a:t>
            </a:r>
            <a:r>
              <a:rPr lang="en-GB" sz="1300" dirty="0" smtClean="0">
                <a:solidFill>
                  <a:schemeClr val="bg1"/>
                </a:solidFill>
              </a:rPr>
              <a:t>These forward-looking </a:t>
            </a:r>
            <a:r>
              <a:rPr lang="en-GB" sz="1300" dirty="0">
                <a:solidFill>
                  <a:schemeClr val="bg1"/>
                </a:solidFill>
              </a:rPr>
              <a:t>statements are based largely on the Group’s </a:t>
            </a:r>
            <a:r>
              <a:rPr lang="en-GB" sz="1300" dirty="0" smtClean="0">
                <a:solidFill>
                  <a:schemeClr val="bg1"/>
                </a:solidFill>
              </a:rPr>
              <a:t>current expectations </a:t>
            </a:r>
            <a:r>
              <a:rPr lang="en-GB" sz="1300" dirty="0">
                <a:solidFill>
                  <a:schemeClr val="bg1"/>
                </a:solidFill>
              </a:rPr>
              <a:t>as of the date of this presentation and are subject to a </a:t>
            </a:r>
            <a:r>
              <a:rPr lang="en-GB" sz="1300" dirty="0" smtClean="0">
                <a:solidFill>
                  <a:schemeClr val="bg1"/>
                </a:solidFill>
              </a:rPr>
              <a:t>number of </a:t>
            </a:r>
            <a:r>
              <a:rPr lang="en-GB" sz="1300" dirty="0">
                <a:solidFill>
                  <a:schemeClr val="bg1"/>
                </a:solidFill>
              </a:rPr>
              <a:t>known and unknown risks and uncertainties and other factors that </a:t>
            </a:r>
            <a:r>
              <a:rPr lang="en-GB" sz="1300" dirty="0" smtClean="0">
                <a:solidFill>
                  <a:schemeClr val="bg1"/>
                </a:solidFill>
              </a:rPr>
              <a:t>may cause </a:t>
            </a:r>
            <a:r>
              <a:rPr lang="en-GB" sz="1300" dirty="0">
                <a:solidFill>
                  <a:schemeClr val="bg1"/>
                </a:solidFill>
              </a:rPr>
              <a:t>actual results, performance or achievements to be </a:t>
            </a:r>
            <a:r>
              <a:rPr lang="en-GB" sz="1300" dirty="0" smtClean="0">
                <a:solidFill>
                  <a:schemeClr val="bg1"/>
                </a:solidFill>
              </a:rPr>
              <a:t>materially different </a:t>
            </a:r>
            <a:r>
              <a:rPr lang="en-GB" sz="1300" dirty="0">
                <a:solidFill>
                  <a:schemeClr val="bg1"/>
                </a:solidFill>
              </a:rPr>
              <a:t>from any future results, performance or achievement </a:t>
            </a:r>
            <a:r>
              <a:rPr lang="en-GB" sz="1300" dirty="0" smtClean="0">
                <a:solidFill>
                  <a:schemeClr val="bg1"/>
                </a:solidFill>
              </a:rPr>
              <a:t>expressed or </a:t>
            </a:r>
            <a:r>
              <a:rPr lang="en-GB" sz="1300" dirty="0">
                <a:solidFill>
                  <a:schemeClr val="bg1"/>
                </a:solidFill>
              </a:rPr>
              <a:t>implied by these forward-looking statements. In particular, the </a:t>
            </a:r>
            <a:r>
              <a:rPr lang="en-GB" sz="1300" dirty="0" smtClean="0">
                <a:solidFill>
                  <a:schemeClr val="bg1"/>
                </a:solidFill>
              </a:rPr>
              <a:t>Group’s expectations </a:t>
            </a:r>
            <a:r>
              <a:rPr lang="en-GB" sz="1300" dirty="0">
                <a:solidFill>
                  <a:schemeClr val="bg1"/>
                </a:solidFill>
              </a:rPr>
              <a:t>could be affected by, among other things, </a:t>
            </a:r>
            <a:r>
              <a:rPr lang="en-GB" sz="1300" dirty="0" smtClean="0">
                <a:solidFill>
                  <a:schemeClr val="bg1"/>
                </a:solidFill>
              </a:rPr>
              <a:t>uncertainties involved </a:t>
            </a:r>
            <a:r>
              <a:rPr lang="en-GB" sz="1300" dirty="0">
                <a:solidFill>
                  <a:schemeClr val="bg1"/>
                </a:solidFill>
              </a:rPr>
              <a:t>in the integration of acquisitions or new developments, changes </a:t>
            </a:r>
            <a:r>
              <a:rPr lang="en-GB" sz="1300" dirty="0" smtClean="0">
                <a:solidFill>
                  <a:schemeClr val="bg1"/>
                </a:solidFill>
              </a:rPr>
              <a:t>in legislation </a:t>
            </a:r>
            <a:r>
              <a:rPr lang="en-GB" sz="1300" dirty="0">
                <a:solidFill>
                  <a:schemeClr val="bg1"/>
                </a:solidFill>
              </a:rPr>
              <a:t>or the regulatory regime governing healthcare in the UK, </a:t>
            </a:r>
            <a:r>
              <a:rPr lang="en-GB" sz="1300" dirty="0" smtClean="0">
                <a:solidFill>
                  <a:schemeClr val="bg1"/>
                </a:solidFill>
              </a:rPr>
              <a:t>poor performance </a:t>
            </a:r>
            <a:r>
              <a:rPr lang="en-GB" sz="1300" dirty="0">
                <a:solidFill>
                  <a:schemeClr val="bg1"/>
                </a:solidFill>
              </a:rPr>
              <a:t>by consultants who practice at our facilities, </a:t>
            </a:r>
            <a:r>
              <a:rPr lang="en-GB" sz="1300" dirty="0" smtClean="0">
                <a:solidFill>
                  <a:schemeClr val="bg1"/>
                </a:solidFill>
              </a:rPr>
              <a:t>unexpected regulatory </a:t>
            </a:r>
            <a:r>
              <a:rPr lang="en-GB" sz="1300" dirty="0">
                <a:solidFill>
                  <a:schemeClr val="bg1"/>
                </a:solidFill>
              </a:rPr>
              <a:t>actions or suspensions, competition in general, the impact </a:t>
            </a:r>
            <a:r>
              <a:rPr lang="en-GB" sz="1300" dirty="0" smtClean="0">
                <a:solidFill>
                  <a:schemeClr val="bg1"/>
                </a:solidFill>
              </a:rPr>
              <a:t>of global </a:t>
            </a:r>
            <a:r>
              <a:rPr lang="en-GB" sz="1300" dirty="0">
                <a:solidFill>
                  <a:schemeClr val="bg1"/>
                </a:solidFill>
              </a:rPr>
              <a:t>economic changes, and the Group’s ability to obtain or </a:t>
            </a:r>
            <a:r>
              <a:rPr lang="en-GB" sz="1300" dirty="0" smtClean="0">
                <a:solidFill>
                  <a:schemeClr val="bg1"/>
                </a:solidFill>
              </a:rPr>
              <a:t>maintain accreditation </a:t>
            </a:r>
            <a:r>
              <a:rPr lang="en-GB" sz="1300" dirty="0">
                <a:solidFill>
                  <a:schemeClr val="bg1"/>
                </a:solidFill>
              </a:rPr>
              <a:t>or approval for its facilities or service lines. In light of </a:t>
            </a:r>
            <a:r>
              <a:rPr lang="en-GB" sz="1300" dirty="0" smtClean="0">
                <a:solidFill>
                  <a:schemeClr val="bg1"/>
                </a:solidFill>
              </a:rPr>
              <a:t>these risks </a:t>
            </a:r>
            <a:r>
              <a:rPr lang="en-GB" sz="1300" dirty="0">
                <a:solidFill>
                  <a:schemeClr val="bg1"/>
                </a:solidFill>
              </a:rPr>
              <a:t>and uncertainties, there can be no assurance that the </a:t>
            </a:r>
            <a:r>
              <a:rPr lang="en-GB" sz="1300" dirty="0" smtClean="0">
                <a:solidFill>
                  <a:schemeClr val="bg1"/>
                </a:solidFill>
              </a:rPr>
              <a:t>forward-looking statements </a:t>
            </a:r>
            <a:r>
              <a:rPr lang="en-GB" sz="1300" dirty="0">
                <a:solidFill>
                  <a:schemeClr val="bg1"/>
                </a:solidFill>
              </a:rPr>
              <a:t>made during this presentation will in fact be realised and </a:t>
            </a:r>
            <a:r>
              <a:rPr lang="en-GB" sz="1300" dirty="0" smtClean="0">
                <a:solidFill>
                  <a:schemeClr val="bg1"/>
                </a:solidFill>
              </a:rPr>
              <a:t>no representation </a:t>
            </a:r>
            <a:r>
              <a:rPr lang="en-GB" sz="1300" dirty="0">
                <a:solidFill>
                  <a:schemeClr val="bg1"/>
                </a:solidFill>
              </a:rPr>
              <a:t>or warranty is given as to the completeness or accuracy </a:t>
            </a:r>
            <a:r>
              <a:rPr lang="en-GB" sz="1300" dirty="0" smtClean="0">
                <a:solidFill>
                  <a:schemeClr val="bg1"/>
                </a:solidFill>
              </a:rPr>
              <a:t>of the </a:t>
            </a:r>
            <a:r>
              <a:rPr lang="en-GB" sz="1300" dirty="0">
                <a:solidFill>
                  <a:schemeClr val="bg1"/>
                </a:solidFill>
              </a:rPr>
              <a:t>forward-looking </a:t>
            </a:r>
            <a:r>
              <a:rPr lang="en-GB" sz="1300" dirty="0" smtClean="0">
                <a:solidFill>
                  <a:schemeClr val="bg1"/>
                </a:solidFill>
              </a:rPr>
              <a:t>statements contained </a:t>
            </a:r>
            <a:r>
              <a:rPr lang="en-GB" sz="1300" dirty="0">
                <a:solidFill>
                  <a:schemeClr val="bg1"/>
                </a:solidFill>
              </a:rPr>
              <a:t>in these materials</a:t>
            </a:r>
            <a:r>
              <a:rPr lang="en-GB" sz="13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GB" sz="1300" dirty="0" smtClean="0">
                <a:solidFill>
                  <a:schemeClr val="bg1"/>
                </a:solidFill>
              </a:rPr>
              <a:t>The </a:t>
            </a:r>
            <a:r>
              <a:rPr lang="en-GB" sz="1300" dirty="0">
                <a:solidFill>
                  <a:schemeClr val="bg1"/>
                </a:solidFill>
              </a:rPr>
              <a:t>Group is providing the information in these materials as of this date, </a:t>
            </a:r>
            <a:r>
              <a:rPr lang="en-GB" sz="1300" dirty="0" smtClean="0">
                <a:solidFill>
                  <a:schemeClr val="bg1"/>
                </a:solidFill>
              </a:rPr>
              <a:t>and we </a:t>
            </a:r>
            <a:r>
              <a:rPr lang="en-GB" sz="1300" dirty="0">
                <a:solidFill>
                  <a:schemeClr val="bg1"/>
                </a:solidFill>
              </a:rPr>
              <a:t>disclaim any intention or obligation to publicly update or revise </a:t>
            </a:r>
            <a:r>
              <a:rPr lang="en-GB" sz="1300" dirty="0" smtClean="0">
                <a:solidFill>
                  <a:schemeClr val="bg1"/>
                </a:solidFill>
              </a:rPr>
              <a:t>any forward-looking </a:t>
            </a:r>
            <a:r>
              <a:rPr lang="en-GB" sz="1300" dirty="0">
                <a:solidFill>
                  <a:schemeClr val="bg1"/>
                </a:solidFill>
              </a:rPr>
              <a:t>statements, whether as a result of new information, </a:t>
            </a:r>
            <a:r>
              <a:rPr lang="en-GB" sz="1300" dirty="0" smtClean="0">
                <a:solidFill>
                  <a:schemeClr val="bg1"/>
                </a:solidFill>
              </a:rPr>
              <a:t>future events </a:t>
            </a:r>
            <a:r>
              <a:rPr lang="en-GB" sz="1300" dirty="0">
                <a:solidFill>
                  <a:schemeClr val="bg1"/>
                </a:solidFill>
              </a:rPr>
              <a:t>or </a:t>
            </a:r>
            <a:r>
              <a:rPr lang="en-GB" sz="1300" dirty="0" smtClean="0">
                <a:solidFill>
                  <a:schemeClr val="bg1"/>
                </a:solidFill>
              </a:rPr>
              <a:t>otherwise</a:t>
            </a:r>
            <a:r>
              <a:rPr lang="en-GB" sz="13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308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501" y="1855619"/>
            <a:ext cx="4591050" cy="4467908"/>
          </a:xfrm>
          <a:prstGeom prst="roundRect">
            <a:avLst>
              <a:gd name="adj" fmla="val 3388"/>
            </a:avLst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</a:rPr>
              <a:t>Extensive &amp; well </a:t>
            </a: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</a:rPr>
              <a:t>invested </a:t>
            </a: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</a:rPr>
              <a:t>network</a:t>
            </a:r>
            <a:endParaRPr lang="en-GB" sz="1400" b="0" dirty="0" smtClean="0">
              <a:solidFill>
                <a:schemeClr val="bg1"/>
              </a:solidFill>
              <a:latin typeface="+mn-lt"/>
              <a:cs typeface="+mn-cs"/>
            </a:endParaRP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Arial" pitchFamily="34" charset="0"/>
              <a:buChar char="–"/>
            </a:pPr>
            <a:r>
              <a:rPr lang="en-GB" sz="1400" b="0" dirty="0">
                <a:solidFill>
                  <a:schemeClr val="bg1"/>
                </a:solidFill>
                <a:latin typeface="+mn-lt"/>
              </a:rPr>
              <a:t>38 hospitals (full service), with 121 theatres and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2000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+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beds</a:t>
            </a:r>
            <a:endParaRPr lang="en-GB" sz="1400" b="0" dirty="0">
              <a:solidFill>
                <a:schemeClr val="bg1"/>
              </a:solidFill>
              <a:latin typeface="+mn-lt"/>
            </a:endParaRP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Arial" pitchFamily="34" charset="0"/>
              <a:buChar char="–"/>
            </a:pPr>
            <a:r>
              <a:rPr lang="en-GB" sz="1400" b="0" dirty="0">
                <a:solidFill>
                  <a:schemeClr val="bg1"/>
                </a:solidFill>
                <a:latin typeface="+mn-lt"/>
              </a:rPr>
              <a:t>12 clinics and 2 specialist cancer centres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Strong culture of clinical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governance &amp; excellence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Diversity </a:t>
            </a: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of service </a:t>
            </a: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offering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between orthopaedics (49.5%) &amp; other elective (51.5%) 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Growth in h</a:t>
            </a:r>
            <a:r>
              <a:rPr lang="en-US" sz="1400" dirty="0" err="1" smtClean="0">
                <a:solidFill>
                  <a:schemeClr val="bg1"/>
                </a:solidFill>
                <a:latin typeface="+mn-lt"/>
                <a:sym typeface="Wingdings"/>
              </a:rPr>
              <a:t>igh</a:t>
            </a:r>
            <a:r>
              <a:rPr lang="en-US" sz="1400" dirty="0" smtClean="0">
                <a:solidFill>
                  <a:schemeClr val="bg1"/>
                </a:solidFill>
                <a:latin typeface="+mn-lt"/>
                <a:sym typeface="Wingdings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+mn-lt"/>
                <a:sym typeface="Wingdings"/>
              </a:rPr>
              <a:t>acuity </a:t>
            </a:r>
            <a:r>
              <a:rPr lang="en-US" sz="1400" dirty="0" smtClean="0">
                <a:solidFill>
                  <a:schemeClr val="bg1"/>
                </a:solidFill>
                <a:latin typeface="+mn-lt"/>
                <a:sym typeface="Wingdings"/>
              </a:rPr>
              <a:t>-  </a:t>
            </a:r>
            <a:r>
              <a:rPr lang="en-US" sz="1400" b="0" dirty="0" smtClean="0">
                <a:solidFill>
                  <a:schemeClr val="bg1"/>
                </a:solidFill>
                <a:latin typeface="+mn-lt"/>
                <a:sym typeface="Wingdings"/>
              </a:rPr>
              <a:t>6.1</a:t>
            </a:r>
            <a:r>
              <a:rPr lang="en-US" sz="1400" b="0" dirty="0">
                <a:solidFill>
                  <a:schemeClr val="bg1"/>
                </a:solidFill>
                <a:latin typeface="+mn-lt"/>
                <a:sym typeface="Wingdings"/>
              </a:rPr>
              <a:t>% </a:t>
            </a:r>
            <a:r>
              <a:rPr lang="en-US" sz="1400" b="0" dirty="0" smtClean="0">
                <a:solidFill>
                  <a:schemeClr val="bg1"/>
                </a:solidFill>
                <a:latin typeface="+mn-lt"/>
                <a:sym typeface="Wingdings"/>
              </a:rPr>
              <a:t>vol. increase in 2015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Inbuilt </a:t>
            </a: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“</a:t>
            </a:r>
            <a:r>
              <a:rPr lang="en-GB" sz="1400" dirty="0" err="1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payor</a:t>
            </a: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 hedge</a:t>
            </a: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”</a:t>
            </a:r>
            <a:r>
              <a:rPr lang="en-GB" sz="140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from our three </a:t>
            </a:r>
            <a:r>
              <a:rPr lang="en-GB" sz="1400" b="0" dirty="0" err="1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payor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 </a:t>
            </a:r>
            <a:r>
              <a:rPr lang="en-GB" sz="1400" b="0" dirty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groups </a:t>
            </a:r>
            <a:endParaRPr lang="en-GB" sz="1400" b="0" dirty="0" smtClean="0">
              <a:solidFill>
                <a:schemeClr val="bg1"/>
              </a:solidFill>
              <a:latin typeface="+mn-lt"/>
              <a:cs typeface="+mn-cs"/>
              <a:sym typeface="Wingdings"/>
            </a:endParaRP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Strong relationships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  <a:cs typeface="+mn-cs"/>
                <a:sym typeface="Wingdings"/>
              </a:rPr>
              <a:t>with all key stakeholders</a:t>
            </a:r>
            <a:endParaRPr lang="en-GB" sz="1400" b="0" dirty="0">
              <a:solidFill>
                <a:schemeClr val="bg1"/>
              </a:solidFill>
              <a:latin typeface="+mn-lt"/>
              <a:cs typeface="+mn-cs"/>
              <a:sym typeface="Wingding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94442" y="682692"/>
            <a:ext cx="2776362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Spire </a:t>
            </a:r>
            <a:r>
              <a:rPr lang="en-GB" sz="2400" dirty="0" smtClean="0"/>
              <a:t>today</a:t>
            </a:r>
            <a:endParaRPr lang="en-US" sz="2400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1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0500" y="1392199"/>
            <a:ext cx="8765727" cy="414676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GB" sz="1600" b="1" dirty="0" smtClean="0">
                <a:solidFill>
                  <a:srgbClr val="FFFFFF"/>
                </a:solidFill>
              </a:rPr>
              <a:t>Our assets and services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298" y="1855619"/>
            <a:ext cx="4066929" cy="44679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38" y="3246438"/>
            <a:ext cx="55403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4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85894" y="1402414"/>
            <a:ext cx="8770333" cy="414676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Our people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85894" y="1855619"/>
            <a:ext cx="4304481" cy="4467908"/>
          </a:xfrm>
          <a:prstGeom prst="roundRect">
            <a:avLst>
              <a:gd name="adj" fmla="val 3388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  <a:extLst/>
        </p:spPr>
        <p:txBody>
          <a:bodyPr vert="horz" wrap="square" lIns="87263" tIns="43632" rIns="87263" bIns="43632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400" b="0" kern="1200" smtClean="0">
                <a:solidFill>
                  <a:srgbClr val="50515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900" b="1" kern="1200" smtClean="0">
                <a:solidFill>
                  <a:srgbClr val="50515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900" b="1" kern="1200" smtClean="0">
                <a:solidFill>
                  <a:srgbClr val="50515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900" b="1" kern="1200" smtClean="0">
                <a:solidFill>
                  <a:srgbClr val="50515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GB" sz="1900" b="1" kern="1200">
                <a:solidFill>
                  <a:srgbClr val="50515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Patients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: In 2015 we treated 760k patients of which 270k were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IP/DC cases (2014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: 260k)</a:t>
            </a: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Arial" pitchFamily="34" charset="0"/>
              <a:buChar char="–"/>
            </a:pPr>
            <a:r>
              <a:rPr lang="en-GB" sz="1400" b="0" dirty="0">
                <a:solidFill>
                  <a:schemeClr val="bg1"/>
                </a:solidFill>
                <a:latin typeface="+mn-lt"/>
              </a:rPr>
              <a:t>Spire did 7.8% of all UK hip &amp; 8.6% of all UK knee replacement procedures in last 12 months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Patients: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Nearly 2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million IP/DC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cases since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2007 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Staff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: Over 12,400 colleagues work in our hospitals and clinics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Consultants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: Over 3,750 consultants treat patients in Spire hospitals and clinics</a:t>
            </a:r>
          </a:p>
          <a:p>
            <a:pPr marL="311683" lvl="1" indent="-217065" defTabSz="872436">
              <a:lnSpc>
                <a:spcPct val="17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400" dirty="0">
                <a:solidFill>
                  <a:srgbClr val="000000"/>
                </a:solidFill>
                <a:latin typeface="+mn-lt"/>
              </a:rPr>
              <a:t>Record satisfaction scores in </a:t>
            </a:r>
            <a:r>
              <a:rPr lang="en-US" sz="1400" dirty="0" smtClean="0">
                <a:solidFill>
                  <a:srgbClr val="000000"/>
                </a:solidFill>
                <a:latin typeface="+mn-lt"/>
              </a:rPr>
              <a:t>2015</a:t>
            </a:r>
            <a:r>
              <a:rPr lang="en-US" sz="1400" b="0" dirty="0" smtClean="0">
                <a:solidFill>
                  <a:srgbClr val="000000"/>
                </a:solidFill>
                <a:latin typeface="+mn-lt"/>
              </a:rPr>
              <a:t>: patient (</a:t>
            </a:r>
            <a:r>
              <a:rPr lang="en-US" sz="1400" b="0" dirty="0">
                <a:solidFill>
                  <a:srgbClr val="000000"/>
                </a:solidFill>
                <a:latin typeface="+mn-lt"/>
              </a:rPr>
              <a:t>98%), staff (93%) and consultant (79</a:t>
            </a:r>
            <a:r>
              <a:rPr lang="en-US" sz="1400" b="0" dirty="0" smtClean="0">
                <a:solidFill>
                  <a:srgbClr val="000000"/>
                </a:solidFill>
                <a:latin typeface="+mn-lt"/>
              </a:rPr>
              <a:t>%)</a:t>
            </a:r>
            <a:endParaRPr lang="en-US" sz="1400" b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747" y="1855620"/>
            <a:ext cx="4362481" cy="44679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94442" y="692217"/>
            <a:ext cx="2776362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Spire </a:t>
            </a:r>
            <a:r>
              <a:rPr lang="en-GB" sz="2400" dirty="0" smtClean="0"/>
              <a:t>today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22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2119365" y="687759"/>
            <a:ext cx="5038621" cy="403158"/>
          </a:xfrm>
        </p:spPr>
        <p:txBody>
          <a:bodyPr>
            <a:noAutofit/>
          </a:bodyPr>
          <a:lstStyle/>
          <a:p>
            <a:pPr marL="1392" algn="ctr"/>
            <a:r>
              <a:rPr lang="en-GB" sz="2400" dirty="0" smtClean="0"/>
              <a:t>2015 continued our </a:t>
            </a:r>
            <a:r>
              <a:rPr lang="en-GB" sz="2400" dirty="0"/>
              <a:t>r</a:t>
            </a:r>
            <a:r>
              <a:rPr lang="en-GB" sz="2400" dirty="0" smtClean="0"/>
              <a:t>ecord of Revenue and EBITDAR growth…..</a:t>
            </a:r>
            <a:endParaRPr lang="en-GB" sz="2400" dirty="0"/>
          </a:p>
        </p:txBody>
      </p:sp>
      <p:sp>
        <p:nvSpPr>
          <p:cNvPr id="38" name="AutoShape 20"/>
          <p:cNvSpPr>
            <a:spLocks noChangeArrowheads="1"/>
          </p:cNvSpPr>
          <p:nvPr/>
        </p:nvSpPr>
        <p:spPr bwMode="gray">
          <a:xfrm>
            <a:off x="625914" y="1892162"/>
            <a:ext cx="3981830" cy="3756565"/>
          </a:xfrm>
          <a:prstGeom prst="roundRect">
            <a:avLst>
              <a:gd name="adj" fmla="val 2533"/>
            </a:avLst>
          </a:prstGeom>
          <a:noFill/>
          <a:ln w="3175" algn="ctr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/>
          <a:lstStyle/>
          <a:p>
            <a:pPr marL="90444" lvl="1" indent="-89052" defTabSz="872436">
              <a:spcAft>
                <a:spcPct val="20000"/>
              </a:spcAft>
              <a:buClr>
                <a:schemeClr val="accent1"/>
              </a:buClr>
            </a:pPr>
            <a:endParaRPr lang="en-US" sz="700" dirty="0"/>
          </a:p>
        </p:txBody>
      </p:sp>
      <p:sp>
        <p:nvSpPr>
          <p:cNvPr id="41" name="AutoShape 20"/>
          <p:cNvSpPr>
            <a:spLocks noChangeArrowheads="1"/>
          </p:cNvSpPr>
          <p:nvPr/>
        </p:nvSpPr>
        <p:spPr bwMode="gray">
          <a:xfrm>
            <a:off x="4843076" y="1892162"/>
            <a:ext cx="3983430" cy="3756565"/>
          </a:xfrm>
          <a:prstGeom prst="roundRect">
            <a:avLst>
              <a:gd name="adj" fmla="val 2533"/>
            </a:avLst>
          </a:prstGeom>
          <a:noFill/>
          <a:ln w="3175" algn="ctr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/>
          <a:lstStyle/>
          <a:p>
            <a:pPr marL="90444" lvl="1" indent="-89052" defTabSz="872436">
              <a:spcAft>
                <a:spcPct val="20000"/>
              </a:spcAft>
              <a:buClr>
                <a:schemeClr val="accent1"/>
              </a:buClr>
            </a:pPr>
            <a:endParaRPr lang="en-US" sz="700" dirty="0"/>
          </a:p>
        </p:txBody>
      </p:sp>
      <p:graphicFrame>
        <p:nvGraphicFramePr>
          <p:cNvPr id="58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010211"/>
              </p:ext>
            </p:extLst>
          </p:nvPr>
        </p:nvGraphicFramePr>
        <p:xfrm>
          <a:off x="4610100" y="2141612"/>
          <a:ext cx="4336602" cy="3435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9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80975" y="1405614"/>
            <a:ext cx="4348800" cy="608880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GB" sz="1600" b="1" dirty="0">
                <a:solidFill>
                  <a:srgbClr val="FFFFFF"/>
                </a:solidFill>
              </a:rPr>
              <a:t>Revenue  (£m)</a:t>
            </a:r>
            <a:endParaRPr lang="en-US" sz="1600" b="1" dirty="0">
              <a:solidFill>
                <a:srgbClr val="FFFFFF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FFFF"/>
                </a:solidFill>
              </a:rPr>
              <a:t>(2009-15)</a:t>
            </a:r>
          </a:p>
        </p:txBody>
      </p:sp>
      <p:sp>
        <p:nvSpPr>
          <p:cNvPr id="22" name="1158.375226.7528.875338.5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610100" y="1418493"/>
            <a:ext cx="4347096" cy="608879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GB" sz="1600" b="1" dirty="0">
                <a:solidFill>
                  <a:srgbClr val="FFFFFF"/>
                </a:solidFill>
              </a:rPr>
              <a:t>EBITDAR (£m)</a:t>
            </a:r>
            <a:endParaRPr lang="en-US" sz="1600" b="1" dirty="0">
              <a:solidFill>
                <a:srgbClr val="FFFFFF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FFFF"/>
                </a:solidFill>
              </a:rPr>
              <a:t> (2009-15)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1025" y="2437986"/>
            <a:ext cx="1420315" cy="296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+6.1% CAGR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99750" y="2437986"/>
            <a:ext cx="1420315" cy="296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+6.2% CAGR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739049"/>
              </p:ext>
            </p:extLst>
          </p:nvPr>
        </p:nvGraphicFramePr>
        <p:xfrm>
          <a:off x="180975" y="2141612"/>
          <a:ext cx="4348800" cy="3444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AutoShape 7"/>
          <p:cNvSpPr>
            <a:spLocks noChangeArrowheads="1"/>
          </p:cNvSpPr>
          <p:nvPr/>
        </p:nvSpPr>
        <p:spPr bwMode="gray">
          <a:xfrm>
            <a:off x="180975" y="5670270"/>
            <a:ext cx="8776221" cy="666136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lvl="1" algn="ctr"/>
            <a:r>
              <a:rPr lang="en-US" sz="1600" b="1" dirty="0">
                <a:solidFill>
                  <a:srgbClr val="FFFFFF"/>
                </a:solidFill>
              </a:rPr>
              <a:t>Attractive top line growth profile through the downturn, continuing through the post-recession period – with EBIT and EBITDA margins well above industry average</a:t>
            </a:r>
          </a:p>
        </p:txBody>
      </p:sp>
    </p:spTree>
    <p:extLst>
      <p:ext uri="{BB962C8B-B14F-4D97-AF65-F5344CB8AC3E}">
        <p14:creationId xmlns:p14="http://schemas.microsoft.com/office/powerpoint/2010/main" val="40302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197399"/>
              </p:ext>
            </p:extLst>
          </p:nvPr>
        </p:nvGraphicFramePr>
        <p:xfrm>
          <a:off x="1452370" y="1602950"/>
          <a:ext cx="6335766" cy="1296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8" name="TextBox 167"/>
          <p:cNvSpPr txBox="1"/>
          <p:nvPr/>
        </p:nvSpPr>
        <p:spPr bwMode="gray">
          <a:xfrm>
            <a:off x="1613660" y="1620484"/>
            <a:ext cx="3357304" cy="251236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eaLnBrk="1" hangingPunct="1"/>
            <a:r>
              <a:rPr lang="en-GB" sz="1100" dirty="0">
                <a:solidFill>
                  <a:srgbClr val="000000"/>
                </a:solidFill>
              </a:rPr>
              <a:t>£m</a:t>
            </a:r>
          </a:p>
        </p:txBody>
      </p:sp>
      <p:sp>
        <p:nvSpPr>
          <p:cNvPr id="184" name="AutoShape 7"/>
          <p:cNvSpPr>
            <a:spLocks noChangeArrowheads="1"/>
          </p:cNvSpPr>
          <p:nvPr/>
        </p:nvSpPr>
        <p:spPr bwMode="gray">
          <a:xfrm>
            <a:off x="1517530" y="4653570"/>
            <a:ext cx="6270606" cy="1573176"/>
          </a:xfrm>
          <a:prstGeom prst="roundRect">
            <a:avLst>
              <a:gd name="adj" fmla="val 3194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/>
          <a:lstStyle/>
          <a:p>
            <a:pPr marL="1391" lvl="1" defTabSz="872436">
              <a:lnSpc>
                <a:spcPts val="1753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endParaRPr lang="en-GB" sz="1000" dirty="0">
              <a:solidFill>
                <a:srgbClr val="000000"/>
              </a:solidFill>
            </a:endParaRPr>
          </a:p>
        </p:txBody>
      </p:sp>
      <p:graphicFrame>
        <p:nvGraphicFramePr>
          <p:cNvPr id="185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295963"/>
              </p:ext>
            </p:extLst>
          </p:nvPr>
        </p:nvGraphicFramePr>
        <p:xfrm>
          <a:off x="1517530" y="4758475"/>
          <a:ext cx="6270606" cy="146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6" name="TextBox 185"/>
          <p:cNvSpPr txBox="1"/>
          <p:nvPr/>
        </p:nvSpPr>
        <p:spPr bwMode="gray">
          <a:xfrm>
            <a:off x="1556101" y="4758475"/>
            <a:ext cx="3386223" cy="251236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eaLnBrk="1" hangingPunct="1"/>
            <a:r>
              <a:rPr lang="en-GB" sz="1100" dirty="0">
                <a:solidFill>
                  <a:srgbClr val="000000"/>
                </a:solidFill>
              </a:rPr>
              <a:t>£m</a:t>
            </a:r>
          </a:p>
        </p:txBody>
      </p:sp>
      <p:graphicFrame>
        <p:nvGraphicFramePr>
          <p:cNvPr id="191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236281"/>
              </p:ext>
            </p:extLst>
          </p:nvPr>
        </p:nvGraphicFramePr>
        <p:xfrm>
          <a:off x="1517530" y="3037291"/>
          <a:ext cx="6270606" cy="150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3" name="TextBox 192"/>
          <p:cNvSpPr txBox="1"/>
          <p:nvPr/>
        </p:nvSpPr>
        <p:spPr bwMode="gray">
          <a:xfrm>
            <a:off x="1592622" y="3188224"/>
            <a:ext cx="3313183" cy="251236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eaLnBrk="1" hangingPunct="1"/>
            <a:r>
              <a:rPr lang="en-GB" sz="1100" dirty="0">
                <a:solidFill>
                  <a:srgbClr val="000000"/>
                </a:solidFill>
              </a:rPr>
              <a:t>£m</a:t>
            </a:r>
          </a:p>
        </p:txBody>
      </p:sp>
      <p:sp>
        <p:nvSpPr>
          <p:cNvPr id="37" name="Title 4"/>
          <p:cNvSpPr>
            <a:spLocks noGrp="1"/>
          </p:cNvSpPr>
          <p:nvPr>
            <p:ph type="title"/>
          </p:nvPr>
        </p:nvSpPr>
        <p:spPr bwMode="gray">
          <a:xfrm>
            <a:off x="2444609" y="686662"/>
            <a:ext cx="4498070" cy="403158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….and also of Revenue growth across all </a:t>
            </a:r>
            <a:r>
              <a:rPr lang="en-US" sz="2400" dirty="0" err="1" smtClean="0"/>
              <a:t>payor</a:t>
            </a:r>
            <a:r>
              <a:rPr lang="en-US" sz="2400" dirty="0" smtClean="0"/>
              <a:t> groups</a:t>
            </a:r>
            <a:endParaRPr lang="en-GB" sz="2400" dirty="0"/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gray">
          <a:xfrm>
            <a:off x="1517530" y="3101295"/>
            <a:ext cx="6270606" cy="1438545"/>
          </a:xfrm>
          <a:prstGeom prst="roundRect">
            <a:avLst>
              <a:gd name="adj" fmla="val 3194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/>
          <a:lstStyle/>
          <a:p>
            <a:pPr marL="1391" lvl="1" defTabSz="872436">
              <a:lnSpc>
                <a:spcPts val="1753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1517530" y="1578575"/>
            <a:ext cx="6270606" cy="1399872"/>
          </a:xfrm>
          <a:prstGeom prst="roundRect">
            <a:avLst>
              <a:gd name="adj" fmla="val 3194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/>
          <a:lstStyle/>
          <a:p>
            <a:pPr marL="1391" lvl="1" defTabSz="872436">
              <a:lnSpc>
                <a:spcPts val="1753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gray">
          <a:xfrm>
            <a:off x="190501" y="3101295"/>
            <a:ext cx="1177200" cy="1438545"/>
          </a:xfrm>
          <a:prstGeom prst="roundRect">
            <a:avLst>
              <a:gd name="adj" fmla="val 13016"/>
            </a:avLst>
          </a:prstGeom>
          <a:solidFill>
            <a:srgbClr val="B9C9B6"/>
          </a:solidFill>
          <a:ln w="3175" algn="ctr">
            <a:solidFill>
              <a:srgbClr val="B9C9B6"/>
            </a:solidFill>
            <a:round/>
            <a:headEnd/>
            <a:tailEnd/>
          </a:ln>
          <a:effectLst/>
          <a:extLst/>
        </p:spPr>
        <p:txBody>
          <a:bodyPr lIns="0" tIns="0" rIns="0" bIns="0" anchor="ctr" anchorCtr="1"/>
          <a:lstStyle/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 smtClean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r>
              <a:rPr lang="en-GB" dirty="0" smtClean="0">
                <a:solidFill>
                  <a:srgbClr val="000000"/>
                </a:solidFill>
              </a:rPr>
              <a:t>Self-Pay</a:t>
            </a: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gray">
          <a:xfrm>
            <a:off x="190501" y="4653570"/>
            <a:ext cx="1177200" cy="1573176"/>
          </a:xfrm>
          <a:prstGeom prst="roundRect">
            <a:avLst>
              <a:gd name="adj" fmla="val 13016"/>
            </a:avLst>
          </a:prstGeom>
          <a:solidFill>
            <a:srgbClr val="B9C9B6"/>
          </a:solidFill>
          <a:ln w="3175" algn="ctr">
            <a:solidFill>
              <a:srgbClr val="B9C9B6"/>
            </a:solidFill>
            <a:round/>
            <a:headEnd/>
            <a:tailEnd/>
          </a:ln>
          <a:effectLst/>
          <a:extLst/>
        </p:spPr>
        <p:txBody>
          <a:bodyPr lIns="0" tIns="0" rIns="0" bIns="0" anchor="ctr" anchorCtr="1"/>
          <a:lstStyle/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 smtClean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r>
              <a:rPr lang="en-GB" dirty="0" smtClean="0">
                <a:solidFill>
                  <a:srgbClr val="000000"/>
                </a:solidFill>
              </a:rPr>
              <a:t>NHS</a:t>
            </a: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gray">
          <a:xfrm>
            <a:off x="190501" y="1578576"/>
            <a:ext cx="1177200" cy="1390576"/>
          </a:xfrm>
          <a:prstGeom prst="roundRect">
            <a:avLst>
              <a:gd name="adj" fmla="val 13016"/>
            </a:avLst>
          </a:prstGeom>
          <a:solidFill>
            <a:srgbClr val="B9C9B6"/>
          </a:solidFill>
          <a:ln w="3175" algn="ctr">
            <a:solidFill>
              <a:srgbClr val="B9C9B6"/>
            </a:solidFill>
            <a:round/>
            <a:headEnd/>
            <a:tailEnd/>
          </a:ln>
          <a:effectLst/>
          <a:extLst/>
        </p:spPr>
        <p:txBody>
          <a:bodyPr lIns="0" tIns="0" rIns="0" bIns="0" anchor="ctr" anchorCtr="1"/>
          <a:lstStyle/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 smtClean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r>
              <a:rPr lang="en-GB" dirty="0" smtClean="0">
                <a:solidFill>
                  <a:srgbClr val="000000"/>
                </a:solidFill>
              </a:rPr>
              <a:t>PMI</a:t>
            </a: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Bef>
                <a:spcPts val="88"/>
              </a:spcBef>
              <a:spcAft>
                <a:spcPts val="88"/>
              </a:spcAft>
              <a:buClr>
                <a:srgbClr val="B9C9B6"/>
              </a:buClr>
            </a:pPr>
            <a:endParaRPr lang="en-GB" dirty="0">
              <a:solidFill>
                <a:srgbClr val="000000"/>
              </a:solidFill>
            </a:endParaRPr>
          </a:p>
          <a:p>
            <a:pPr indent="-306118" algn="ctr" defTabSz="872436">
              <a:spcAft>
                <a:spcPts val="88"/>
              </a:spcAft>
              <a:buClr>
                <a:srgbClr val="B9C9B6"/>
              </a:buClr>
            </a:pPr>
            <a:endParaRPr lang="en-GB" i="1" baseline="300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79167" y="1910234"/>
            <a:ext cx="1072800" cy="7272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+2.7% </a:t>
            </a:r>
            <a:br>
              <a:rPr lang="en-GB" sz="1400" b="1" dirty="0" smtClean="0">
                <a:solidFill>
                  <a:srgbClr val="FF0000"/>
                </a:solidFill>
              </a:rPr>
            </a:br>
            <a:r>
              <a:rPr lang="en-GB" sz="1400" b="1" dirty="0" smtClean="0">
                <a:solidFill>
                  <a:srgbClr val="FF0000"/>
                </a:solidFill>
              </a:rPr>
              <a:t>CAGR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dirty="0">
                <a:solidFill>
                  <a:srgbClr val="FF0000"/>
                </a:solidFill>
              </a:rPr>
              <a:t>(</a:t>
            </a:r>
            <a:r>
              <a:rPr lang="en-GB" sz="1400" dirty="0" smtClean="0">
                <a:solidFill>
                  <a:srgbClr val="FF0000"/>
                </a:solidFill>
              </a:rPr>
              <a:t>2009-15)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79167" y="3456937"/>
            <a:ext cx="1072800" cy="7272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F0000"/>
                </a:solidFill>
              </a:defRPr>
            </a:lvl1pPr>
          </a:lstStyle>
          <a:p>
            <a:r>
              <a:rPr lang="en-GB" dirty="0"/>
              <a:t>+</a:t>
            </a:r>
            <a:r>
              <a:rPr lang="en-GB" dirty="0" smtClean="0"/>
              <a:t>9.9%</a:t>
            </a:r>
          </a:p>
          <a:p>
            <a:r>
              <a:rPr lang="en-GB" dirty="0" smtClean="0"/>
              <a:t>CAGR</a:t>
            </a:r>
            <a:endParaRPr lang="en-GB" dirty="0"/>
          </a:p>
          <a:p>
            <a:r>
              <a:rPr lang="en-GB" b="0" dirty="0"/>
              <a:t>(2009-15</a:t>
            </a:r>
            <a:r>
              <a:rPr lang="en-GB" b="0" dirty="0" smtClean="0"/>
              <a:t>)</a:t>
            </a:r>
            <a:endParaRPr lang="en-GB" b="0" dirty="0"/>
          </a:p>
        </p:txBody>
      </p:sp>
      <p:sp>
        <p:nvSpPr>
          <p:cNvPr id="30" name="TextBox 29"/>
          <p:cNvSpPr txBox="1"/>
          <p:nvPr/>
        </p:nvSpPr>
        <p:spPr>
          <a:xfrm>
            <a:off x="7879167" y="5076528"/>
            <a:ext cx="1072800" cy="7272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F0000"/>
                </a:solidFill>
              </a:defRPr>
            </a:lvl1pPr>
          </a:lstStyle>
          <a:p>
            <a:r>
              <a:rPr lang="en-GB" dirty="0"/>
              <a:t>+11.2% </a:t>
            </a:r>
          </a:p>
          <a:p>
            <a:r>
              <a:rPr lang="en-GB" dirty="0"/>
              <a:t>CAGR</a:t>
            </a:r>
          </a:p>
          <a:p>
            <a:r>
              <a:rPr lang="en-GB" b="0" dirty="0"/>
              <a:t>(2009-15</a:t>
            </a:r>
            <a:r>
              <a:rPr lang="en-GB" b="0" dirty="0" smtClean="0"/>
              <a:t>)</a:t>
            </a:r>
            <a:endParaRPr lang="en-GB" b="0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06815" y="682816"/>
            <a:ext cx="3207224" cy="403158"/>
          </a:xfrm>
        </p:spPr>
        <p:txBody>
          <a:bodyPr>
            <a:noAutofit/>
          </a:bodyPr>
          <a:lstStyle/>
          <a:p>
            <a:pPr algn="ctr"/>
            <a:r>
              <a:rPr lang="en-GB" sz="2400" dirty="0"/>
              <a:t>The Spire </a:t>
            </a:r>
            <a:r>
              <a:rPr lang="en-GB" sz="2400" dirty="0" smtClean="0"/>
              <a:t>proposition -  more valid than ever</a:t>
            </a:r>
            <a:endParaRPr lang="en-US" sz="2400" dirty="0"/>
          </a:p>
        </p:txBody>
      </p:sp>
      <p:sp>
        <p:nvSpPr>
          <p:cNvPr id="19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69926" y="1584240"/>
            <a:ext cx="1469542" cy="897921"/>
          </a:xfrm>
          <a:prstGeom prst="roundRect">
            <a:avLst>
              <a:gd name="adj" fmla="val 21468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Demand</a:t>
            </a: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gray">
          <a:xfrm>
            <a:off x="1714696" y="3987216"/>
            <a:ext cx="6449162" cy="898466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25243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600" b="1" dirty="0">
                <a:solidFill>
                  <a:srgbClr val="000000"/>
                </a:solidFill>
              </a:rPr>
              <a:t>Spire is on track to deliver significant growth in its capacity</a:t>
            </a:r>
            <a:r>
              <a:rPr lang="en-GB" sz="1600" dirty="0">
                <a:solidFill>
                  <a:srgbClr val="000000"/>
                </a:solidFill>
              </a:rPr>
              <a:t>, including new operating theatres, new hospitals and new cancer care centres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4" name="1158.375226.7528.875338.5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69926" y="2785728"/>
            <a:ext cx="1469542" cy="897921"/>
          </a:xfrm>
          <a:prstGeom prst="roundRect">
            <a:avLst>
              <a:gd name="adj" fmla="val 21468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b="1" dirty="0" err="1">
                <a:solidFill>
                  <a:srgbClr val="FFFFFF"/>
                </a:solidFill>
              </a:rPr>
              <a:t>Payors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6" name="1158.375226.7528.875338.5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69926" y="3989174"/>
            <a:ext cx="1469542" cy="897921"/>
          </a:xfrm>
          <a:prstGeom prst="roundRect">
            <a:avLst>
              <a:gd name="adj" fmla="val 21468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Capacity</a:t>
            </a:r>
          </a:p>
        </p:txBody>
      </p:sp>
      <p:sp>
        <p:nvSpPr>
          <p:cNvPr id="28" name="1158.375226.7528.875338.5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69926" y="5188704"/>
            <a:ext cx="1469542" cy="897921"/>
          </a:xfrm>
          <a:prstGeom prst="roundRect">
            <a:avLst>
              <a:gd name="adj" fmla="val 21468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Productivity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gray">
          <a:xfrm>
            <a:off x="1714696" y="1584240"/>
            <a:ext cx="6449162" cy="898466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25243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600" b="1" dirty="0">
                <a:solidFill>
                  <a:srgbClr val="000000"/>
                </a:solidFill>
              </a:rPr>
              <a:t>The need for UK healthcare services to be provided by the independent sector </a:t>
            </a:r>
            <a:r>
              <a:rPr lang="en-GB" sz="1600" dirty="0">
                <a:solidFill>
                  <a:srgbClr val="000000"/>
                </a:solidFill>
              </a:rPr>
              <a:t>will inevitably lead to significant growth in demand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gray">
          <a:xfrm>
            <a:off x="1714696" y="2785728"/>
            <a:ext cx="6449162" cy="898466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25243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600" b="1" dirty="0">
                <a:solidFill>
                  <a:srgbClr val="000000"/>
                </a:solidFill>
              </a:rPr>
              <a:t>Spire has a clear and focused plan to grow its business </a:t>
            </a:r>
            <a:r>
              <a:rPr lang="en-GB" sz="1600" dirty="0">
                <a:solidFill>
                  <a:srgbClr val="000000"/>
                </a:solidFill>
              </a:rPr>
              <a:t>from each of its three key </a:t>
            </a:r>
            <a:r>
              <a:rPr lang="en-GB" sz="1600" dirty="0" err="1">
                <a:solidFill>
                  <a:srgbClr val="000000"/>
                </a:solidFill>
              </a:rPr>
              <a:t>payor</a:t>
            </a:r>
            <a:r>
              <a:rPr lang="en-GB" sz="1600" dirty="0">
                <a:solidFill>
                  <a:srgbClr val="000000"/>
                </a:solidFill>
              </a:rPr>
              <a:t> groups, </a:t>
            </a:r>
            <a:r>
              <a:rPr lang="en-GB" sz="1600" dirty="0" smtClean="0">
                <a:solidFill>
                  <a:srgbClr val="000000"/>
                </a:solidFill>
              </a:rPr>
              <a:t>with a natural </a:t>
            </a:r>
            <a:r>
              <a:rPr lang="en-GB" sz="1600" dirty="0">
                <a:solidFill>
                  <a:srgbClr val="000000"/>
                </a:solidFill>
              </a:rPr>
              <a:t>“</a:t>
            </a:r>
            <a:r>
              <a:rPr lang="en-GB" sz="1600" dirty="0" err="1">
                <a:solidFill>
                  <a:srgbClr val="000000"/>
                </a:solidFill>
              </a:rPr>
              <a:t>payor</a:t>
            </a:r>
            <a:r>
              <a:rPr lang="en-GB" sz="1600" dirty="0">
                <a:solidFill>
                  <a:srgbClr val="000000"/>
                </a:solidFill>
              </a:rPr>
              <a:t> hedge” in the sector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2" name="AutoShape 7"/>
          <p:cNvSpPr>
            <a:spLocks noChangeArrowheads="1"/>
          </p:cNvSpPr>
          <p:nvPr/>
        </p:nvSpPr>
        <p:spPr bwMode="gray">
          <a:xfrm>
            <a:off x="1714696" y="5188159"/>
            <a:ext cx="6449162" cy="898466"/>
          </a:xfrm>
          <a:prstGeom prst="roundRect">
            <a:avLst>
              <a:gd name="adj" fmla="val 3088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5243" tIns="25243" rIns="25243" bIns="25243" anchor="ctr" anchorCtr="0"/>
          <a:lstStyle/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600" b="1" dirty="0">
                <a:solidFill>
                  <a:srgbClr val="000000"/>
                </a:solidFill>
              </a:rPr>
              <a:t>Spire has the appropriate structure </a:t>
            </a:r>
            <a:r>
              <a:rPr lang="en-GB" sz="1600" b="1" dirty="0" smtClean="0">
                <a:solidFill>
                  <a:srgbClr val="000000"/>
                </a:solidFill>
              </a:rPr>
              <a:t>&amp; tools </a:t>
            </a:r>
            <a:r>
              <a:rPr lang="en-GB" sz="1600" dirty="0">
                <a:solidFill>
                  <a:srgbClr val="000000"/>
                </a:solidFill>
              </a:rPr>
              <a:t>to ensure that </a:t>
            </a:r>
            <a:r>
              <a:rPr lang="en-GB" sz="1600" dirty="0" smtClean="0">
                <a:solidFill>
                  <a:srgbClr val="000000"/>
                </a:solidFill>
              </a:rPr>
              <a:t>sales </a:t>
            </a:r>
            <a:r>
              <a:rPr lang="en-GB" sz="1600" dirty="0">
                <a:solidFill>
                  <a:srgbClr val="000000"/>
                </a:solidFill>
              </a:rPr>
              <a:t>growth is converted into strong </a:t>
            </a:r>
            <a:r>
              <a:rPr lang="en-GB" sz="1600" dirty="0" err="1">
                <a:solidFill>
                  <a:srgbClr val="000000"/>
                </a:solidFill>
              </a:rPr>
              <a:t>cashflows</a:t>
            </a:r>
            <a:r>
              <a:rPr lang="en-GB" sz="1600" dirty="0">
                <a:solidFill>
                  <a:srgbClr val="000000"/>
                </a:solidFill>
              </a:rPr>
              <a:t>, for reinvestment into the business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169926" y="2633945"/>
            <a:ext cx="8014575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>
            <a:off x="169926" y="3835433"/>
            <a:ext cx="8014575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/>
          <p:nvPr/>
        </p:nvCxnSpPr>
        <p:spPr bwMode="auto">
          <a:xfrm>
            <a:off x="169926" y="5036920"/>
            <a:ext cx="8014575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8243957" y="1687909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800" b="1" dirty="0" smtClean="0">
                <a:solidFill>
                  <a:srgbClr val="FFFFFF"/>
                </a:solidFill>
                <a:sym typeface="Wingdings"/>
              </a:rPr>
              <a:t></a:t>
            </a:r>
            <a:endParaRPr lang="en-GB" sz="2800" b="1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243957" y="2889125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800" b="1" dirty="0" smtClean="0">
                <a:solidFill>
                  <a:srgbClr val="FFFFFF"/>
                </a:solidFill>
                <a:sym typeface="Wingdings"/>
              </a:rPr>
              <a:t></a:t>
            </a:r>
            <a:endParaRPr lang="en-GB" sz="2800" b="1" dirty="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8243957" y="4092571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800" b="1" dirty="0" smtClean="0">
                <a:solidFill>
                  <a:srgbClr val="FFFFFF"/>
                </a:solidFill>
                <a:sym typeface="Wingdings"/>
              </a:rPr>
              <a:t></a:t>
            </a:r>
            <a:endParaRPr lang="en-GB" sz="2800" b="1" dirty="0">
              <a:solidFill>
                <a:srgbClr val="FFFFFF"/>
              </a:solidFill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8243957" y="5292100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800" b="1" dirty="0" smtClean="0">
                <a:solidFill>
                  <a:srgbClr val="FFFFFF"/>
                </a:solidFill>
                <a:sym typeface="Wingdings"/>
              </a:rPr>
              <a:t></a:t>
            </a:r>
            <a:endParaRPr lang="en-GB" sz="2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41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78869" y="692646"/>
            <a:ext cx="3386263" cy="403158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Update on the “NHS Funding Gap” </a:t>
            </a:r>
            <a:endParaRPr lang="en-US" sz="2400" dirty="0"/>
          </a:p>
        </p:txBody>
      </p:sp>
      <p:sp>
        <p:nvSpPr>
          <p:cNvPr id="12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0499" y="1413595"/>
            <a:ext cx="8772526" cy="405143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GB" sz="1600" b="1" dirty="0" smtClean="0">
                <a:solidFill>
                  <a:srgbClr val="FFFFFF"/>
                </a:solidFill>
              </a:rPr>
              <a:t>The NHS is struggling to find the required £22 billion of cost savings and efficiencies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4" name="Text Placeholder 3"/>
          <p:cNvSpPr txBox="1">
            <a:spLocks/>
          </p:cNvSpPr>
          <p:nvPr/>
        </p:nvSpPr>
        <p:spPr bwMode="auto">
          <a:xfrm>
            <a:off x="190499" y="1901225"/>
            <a:ext cx="8772525" cy="3876175"/>
          </a:xfrm>
          <a:prstGeom prst="roundRect">
            <a:avLst>
              <a:gd name="adj" fmla="val 3388"/>
            </a:avLst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Between 2013-14 &amp; 2014-15 NHS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productivity actually </a:t>
            </a:r>
            <a:r>
              <a:rPr lang="en-GB" sz="1400" u="sng" dirty="0" smtClean="0">
                <a:solidFill>
                  <a:srgbClr val="000000"/>
                </a:solidFill>
                <a:latin typeface="+mn-lt"/>
              </a:rPr>
              <a:t>fell </a:t>
            </a:r>
            <a:r>
              <a:rPr lang="en-GB" sz="1400" u="sng" dirty="0">
                <a:solidFill>
                  <a:srgbClr val="000000"/>
                </a:solidFill>
                <a:latin typeface="+mn-lt"/>
              </a:rPr>
              <a:t>by 1%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-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 while the aggregate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NHS deficit for the year to 31st March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2016 is forecast to be £2.8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billion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The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Carter Review confirmed in January 2016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that the maximum cost savings that NHS hospitals can realistically make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by 2020-21 is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£5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billion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The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King’s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Fund estimates NHS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spending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to fall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from 7.3% of GDP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in 2014/15 to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6.6% in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2020-21</a:t>
            </a:r>
          </a:p>
          <a:p>
            <a:pPr marL="505358" lvl="2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b="0" dirty="0">
                <a:solidFill>
                  <a:schemeClr val="bg1"/>
                </a:solidFill>
                <a:latin typeface="+mn-lt"/>
              </a:rPr>
              <a:t>Increasing NHS spending to the EU-15 average would require an 8p increase on income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tax – but only 38% of people are willing to pay more tax to increase NHS spending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dirty="0">
                <a:solidFill>
                  <a:srgbClr val="000000"/>
                </a:solidFill>
                <a:latin typeface="+mn-lt"/>
              </a:rPr>
              <a:t>“There is not yet a convincing plan for closing the £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22 billion 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efficiency gap and avoiding a ‘black hole’ in NHS </a:t>
            </a: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finances” </a:t>
            </a:r>
            <a:r>
              <a:rPr lang="en-GB" sz="1400" b="0" dirty="0" smtClean="0">
                <a:solidFill>
                  <a:srgbClr val="000000"/>
                </a:solidFill>
                <a:latin typeface="+mn-lt"/>
              </a:rPr>
              <a:t>(Parliamentary Public Accounts Committee, 15 February 2016)</a:t>
            </a:r>
            <a:endParaRPr lang="en-GB" sz="1400" b="0" dirty="0">
              <a:solidFill>
                <a:srgbClr val="000000"/>
              </a:solidFill>
              <a:latin typeface="+mn-lt"/>
            </a:endParaRPr>
          </a:p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000000"/>
                </a:solidFill>
                <a:latin typeface="+mn-lt"/>
              </a:rPr>
              <a:t>53</a:t>
            </a:r>
            <a:r>
              <a:rPr lang="en-GB" sz="1400" dirty="0">
                <a:solidFill>
                  <a:srgbClr val="000000"/>
                </a:solidFill>
                <a:latin typeface="+mn-lt"/>
              </a:rPr>
              <a:t>% of NHS trust finance directors say </a:t>
            </a:r>
            <a:r>
              <a:rPr lang="en-GB" sz="1400" b="0" dirty="0">
                <a:solidFill>
                  <a:srgbClr val="000000"/>
                </a:solidFill>
                <a:latin typeface="+mn-lt"/>
              </a:rPr>
              <a:t>that NHS care in their area is deteriorating</a:t>
            </a:r>
          </a:p>
          <a:p>
            <a:pPr marL="311683" lvl="1" indent="-217065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</a:pPr>
            <a:endParaRPr lang="en-GB" sz="1400" dirty="0">
              <a:solidFill>
                <a:srgbClr val="000000"/>
              </a:solidFill>
              <a:latin typeface="+mn-lt"/>
            </a:endParaRPr>
          </a:p>
          <a:p>
            <a:pPr marL="94618" lvl="1" indent="0" defTabSz="872436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None/>
            </a:pPr>
            <a:endParaRPr lang="en-GB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gray">
          <a:xfrm>
            <a:off x="190498" y="5859887"/>
            <a:ext cx="8772526" cy="536698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lvl="1" algn="ctr"/>
            <a:r>
              <a:rPr lang="en-GB" sz="1600" b="1" dirty="0">
                <a:solidFill>
                  <a:srgbClr val="FFFFFF"/>
                </a:solidFill>
              </a:rPr>
              <a:t>Dissatisfaction of people with the NHS rose from 15 % in 2010 to 23% in 2015, while recent surveys of public attitudes towards the private sector are </a:t>
            </a:r>
            <a:r>
              <a:rPr lang="en-GB" sz="1600" b="1" dirty="0" smtClean="0">
                <a:solidFill>
                  <a:srgbClr val="FFFFFF"/>
                </a:solidFill>
              </a:rPr>
              <a:t>increasingly positive</a:t>
            </a:r>
            <a:endParaRPr lang="en-GB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93565" y="679107"/>
            <a:ext cx="3956871" cy="403158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Impact on waiting lists</a:t>
            </a:r>
            <a:endParaRPr lang="en-US" sz="24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 bwMode="auto">
          <a:xfrm>
            <a:off x="188473" y="1867436"/>
            <a:ext cx="4420516" cy="3786389"/>
          </a:xfrm>
          <a:prstGeom prst="roundRect">
            <a:avLst>
              <a:gd name="adj" fmla="val 3388"/>
            </a:avLst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500" dirty="0" smtClean="0">
                <a:solidFill>
                  <a:schemeClr val="bg1"/>
                </a:solidFill>
                <a:latin typeface="+mn-lt"/>
              </a:rPr>
              <a:t>In both Dec 2015 and Jan 2016 the 92% target (of treatment within 18 weeks) was missed </a:t>
            </a:r>
          </a:p>
          <a:p>
            <a:pPr marL="505358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500" b="0" dirty="0">
                <a:solidFill>
                  <a:schemeClr val="bg1"/>
                </a:solidFill>
                <a:latin typeface="+mn-lt"/>
              </a:rPr>
              <a:t>The </a:t>
            </a:r>
            <a:r>
              <a:rPr lang="en-GB" sz="1500" b="0" dirty="0" smtClean="0">
                <a:solidFill>
                  <a:schemeClr val="bg1"/>
                </a:solidFill>
                <a:latin typeface="+mn-lt"/>
              </a:rPr>
              <a:t>highest number </a:t>
            </a:r>
            <a:r>
              <a:rPr lang="en-GB" sz="1500" b="0" dirty="0">
                <a:solidFill>
                  <a:schemeClr val="bg1"/>
                </a:solidFill>
                <a:latin typeface="+mn-lt"/>
              </a:rPr>
              <a:t>of patients ever </a:t>
            </a:r>
            <a:r>
              <a:rPr lang="en-GB" sz="1500" b="0" dirty="0" smtClean="0">
                <a:solidFill>
                  <a:schemeClr val="bg1"/>
                </a:solidFill>
                <a:latin typeface="+mn-lt"/>
              </a:rPr>
              <a:t>– 263k - waited </a:t>
            </a:r>
            <a:r>
              <a:rPr lang="en-GB" sz="1500" b="0" dirty="0">
                <a:solidFill>
                  <a:schemeClr val="bg1"/>
                </a:solidFill>
                <a:latin typeface="+mn-lt"/>
              </a:rPr>
              <a:t>more </a:t>
            </a:r>
            <a:r>
              <a:rPr lang="en-GB" sz="1500" b="0" dirty="0" smtClean="0">
                <a:solidFill>
                  <a:schemeClr val="bg1"/>
                </a:solidFill>
                <a:latin typeface="+mn-lt"/>
              </a:rPr>
              <a:t>than 18 weeks for treatment</a:t>
            </a:r>
            <a:endParaRPr lang="en-GB" sz="1500" b="0" dirty="0">
              <a:solidFill>
                <a:schemeClr val="bg1"/>
              </a:solidFill>
              <a:latin typeface="+mn-lt"/>
            </a:endParaRP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The Orthopaedic </a:t>
            </a:r>
            <a:r>
              <a:rPr lang="en-GB" sz="1500" kern="0" dirty="0">
                <a:solidFill>
                  <a:schemeClr val="bg1"/>
                </a:solidFill>
                <a:latin typeface="+mn-lt"/>
              </a:rPr>
              <a:t>waiting </a:t>
            </a: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list </a:t>
            </a:r>
            <a:r>
              <a:rPr lang="en-GB" sz="1500" kern="0" dirty="0">
                <a:solidFill>
                  <a:schemeClr val="bg1"/>
                </a:solidFill>
                <a:latin typeface="+mn-lt"/>
              </a:rPr>
              <a:t>grew from 350k in January 2013 to </a:t>
            </a: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436k </a:t>
            </a:r>
            <a:r>
              <a:rPr lang="en-GB" sz="1500" kern="0" dirty="0">
                <a:solidFill>
                  <a:schemeClr val="bg1"/>
                </a:solidFill>
                <a:latin typeface="+mn-lt"/>
              </a:rPr>
              <a:t>in January </a:t>
            </a: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2016</a:t>
            </a:r>
          </a:p>
          <a:p>
            <a:pPr marL="505358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500" b="0" kern="0" dirty="0" smtClean="0">
                <a:solidFill>
                  <a:schemeClr val="bg1"/>
                </a:solidFill>
                <a:latin typeface="+mn-lt"/>
              </a:rPr>
              <a:t>Only 89.1% </a:t>
            </a:r>
            <a:r>
              <a:rPr lang="en-GB" sz="1500" b="0" kern="0" dirty="0">
                <a:solidFill>
                  <a:schemeClr val="bg1"/>
                </a:solidFill>
                <a:latin typeface="+mn-lt"/>
              </a:rPr>
              <a:t>of orthopaedics patients are now treated </a:t>
            </a:r>
            <a:r>
              <a:rPr lang="en-GB" sz="1500" b="0" kern="0" dirty="0" smtClean="0">
                <a:solidFill>
                  <a:schemeClr val="bg1"/>
                </a:solidFill>
                <a:latin typeface="+mn-lt"/>
              </a:rPr>
              <a:t>within </a:t>
            </a:r>
            <a:r>
              <a:rPr lang="en-GB" sz="1500" b="0" kern="0" dirty="0">
                <a:solidFill>
                  <a:schemeClr val="bg1"/>
                </a:solidFill>
                <a:latin typeface="+mn-lt"/>
              </a:rPr>
              <a:t>18 </a:t>
            </a:r>
            <a:r>
              <a:rPr lang="en-GB" sz="1500" b="0" kern="0" dirty="0" smtClean="0">
                <a:solidFill>
                  <a:schemeClr val="bg1"/>
                </a:solidFill>
                <a:latin typeface="+mn-lt"/>
              </a:rPr>
              <a:t>weeks (target is 92%)</a:t>
            </a: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Orthopaedics has the longest </a:t>
            </a:r>
            <a:r>
              <a:rPr lang="en-GB" sz="1500" kern="0" dirty="0">
                <a:solidFill>
                  <a:schemeClr val="bg1"/>
                </a:solidFill>
                <a:latin typeface="+mn-lt"/>
              </a:rPr>
              <a:t>waiting list </a:t>
            </a:r>
            <a:r>
              <a:rPr lang="en-GB" sz="1500" kern="0" dirty="0" smtClean="0">
                <a:solidFill>
                  <a:schemeClr val="bg1"/>
                </a:solidFill>
                <a:latin typeface="+mn-lt"/>
              </a:rPr>
              <a:t>of NHS treatments</a:t>
            </a:r>
            <a:r>
              <a:rPr lang="en-GB" sz="1500" b="0" kern="0" dirty="0" smtClean="0">
                <a:solidFill>
                  <a:schemeClr val="bg1"/>
                </a:solidFill>
                <a:latin typeface="+mn-lt"/>
              </a:rPr>
              <a:t>; 56% of our NHS revs are orthopaedic</a:t>
            </a:r>
            <a:endParaRPr lang="en-GB" sz="1500" b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190499" y="5710770"/>
            <a:ext cx="4425773" cy="704123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fontAlgn="base"/>
            <a:r>
              <a:rPr lang="en-GB" sz="1500" b="1" dirty="0" smtClean="0">
                <a:solidFill>
                  <a:srgbClr val="FFFFFF"/>
                </a:solidFill>
              </a:rPr>
              <a:t>40% increase in men/20% increase in women under 55 having knee replacement surgery since 2005 </a:t>
            </a:r>
            <a:endParaRPr lang="en-GB" sz="1500" b="1" dirty="0">
              <a:solidFill>
                <a:srgbClr val="FFFFFF"/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4667787" y="5710770"/>
            <a:ext cx="4288443" cy="704123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fontAlgn="base"/>
            <a:r>
              <a:rPr lang="en-GB" sz="1500" b="1" dirty="0" smtClean="0">
                <a:solidFill>
                  <a:srgbClr val="FFFFFF"/>
                </a:solidFill>
              </a:rPr>
              <a:t>75% increase in men/67% increase in women under 55 having hip replacement surgery since 2005 </a:t>
            </a:r>
            <a:endParaRPr lang="en-GB" sz="1500" b="1" dirty="0">
              <a:solidFill>
                <a:srgbClr val="FFFFFF"/>
              </a:solidFill>
            </a:endParaRPr>
          </a:p>
        </p:txBody>
      </p:sp>
      <p:pic>
        <p:nvPicPr>
          <p:cNvPr id="1026" name="Picture 2" descr="cid:image002.png@01D17F52.1714A5D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87" y="3760630"/>
            <a:ext cx="4288440" cy="1893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Chart 1" descr="cid:image001.png@01D17F49.88E6C3E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86" y="1867436"/>
            <a:ext cx="4288443" cy="181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88473" y="1410323"/>
            <a:ext cx="8767754" cy="405143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b="1" kern="0" dirty="0">
                <a:solidFill>
                  <a:srgbClr val="FFFFFF"/>
                </a:solidFill>
              </a:rPr>
              <a:t>Overall NHS waiting list at Jan 2016 is over 3.5 million – 12%  (367k patients) higher than Jan 2015</a:t>
            </a:r>
          </a:p>
        </p:txBody>
      </p:sp>
    </p:spTree>
    <p:extLst>
      <p:ext uri="{BB962C8B-B14F-4D97-AF65-F5344CB8AC3E}">
        <p14:creationId xmlns:p14="http://schemas.microsoft.com/office/powerpoint/2010/main" val="211377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500" y="2068758"/>
            <a:ext cx="8772525" cy="2207700"/>
          </a:xfrm>
          <a:prstGeom prst="roundRect">
            <a:avLst>
              <a:gd name="adj" fmla="val 3108"/>
            </a:avLst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>
                <a:solidFill>
                  <a:schemeClr val="bg1"/>
                </a:solidFill>
                <a:latin typeface="+mn-lt"/>
              </a:rPr>
              <a:t>UK employment numbers </a:t>
            </a: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have continued to climb to their current </a:t>
            </a:r>
            <a:r>
              <a:rPr lang="en-GB" sz="1400" kern="0" dirty="0">
                <a:solidFill>
                  <a:schemeClr val="bg1"/>
                </a:solidFill>
                <a:latin typeface="+mn-lt"/>
              </a:rPr>
              <a:t>record </a:t>
            </a: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high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- a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large proportion of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new jobs are  in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sectors likely to buy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PMI</a:t>
            </a:r>
            <a:endParaRPr lang="en-GB" sz="1400" b="0" kern="0" dirty="0">
              <a:solidFill>
                <a:schemeClr val="bg1"/>
              </a:solidFill>
              <a:latin typeface="+mn-lt"/>
            </a:endParaRPr>
          </a:p>
          <a:p>
            <a: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>
                <a:solidFill>
                  <a:schemeClr val="bg1"/>
                </a:solidFill>
                <a:latin typeface="+mn-lt"/>
              </a:rPr>
              <a:t>Both employers and employees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increasingly see PMI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value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- 50% of fulltime UK employees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place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PMI in the top 3 most valued benefits</a:t>
            </a:r>
          </a:p>
          <a:p>
            <a:pPr marL="311683" lvl="1" indent="-217065" defTabSz="995363" eaLnBrk="0" fontAlgn="base" hangingPunct="0">
              <a:lnSpc>
                <a:spcPct val="16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The growth of </a:t>
            </a:r>
            <a:r>
              <a:rPr lang="en-GB" sz="1400" kern="0" dirty="0" err="1" smtClean="0">
                <a:solidFill>
                  <a:schemeClr val="bg1"/>
                </a:solidFill>
                <a:latin typeface="+mn-lt"/>
              </a:rPr>
              <a:t>InSpire</a:t>
            </a: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(10,400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lives in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less than 2 years, 86% previously uninsured) shows the opportunity</a:t>
            </a:r>
          </a:p>
          <a:p>
            <a:pPr marL="311683" lvl="1" indent="-217065" defTabSz="995363" eaLnBrk="0" fontAlgn="base" hangingPunct="0">
              <a:lnSpc>
                <a:spcPct val="16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87% </a:t>
            </a:r>
            <a:r>
              <a:rPr lang="en-GB" sz="1400" kern="0" dirty="0">
                <a:solidFill>
                  <a:schemeClr val="bg1"/>
                </a:solidFill>
                <a:latin typeface="+mn-lt"/>
              </a:rPr>
              <a:t>of GB’s </a:t>
            </a: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adult PMI </a:t>
            </a:r>
            <a:r>
              <a:rPr lang="en-GB" sz="1400" kern="0" dirty="0">
                <a:solidFill>
                  <a:schemeClr val="bg1"/>
                </a:solidFill>
                <a:latin typeface="+mn-lt"/>
              </a:rPr>
              <a:t>&amp; 90% of England’s adult PMI </a:t>
            </a:r>
            <a:r>
              <a:rPr lang="en-GB" sz="1400" kern="0" dirty="0" smtClean="0">
                <a:solidFill>
                  <a:schemeClr val="bg1"/>
                </a:solidFill>
                <a:latin typeface="+mn-lt"/>
              </a:rPr>
              <a:t>population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live within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60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mins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drive of a Spire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hospital</a:t>
            </a:r>
            <a:endParaRPr lang="en-GB" sz="1400" b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8424" y="1406873"/>
            <a:ext cx="8772523" cy="565630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lvl="1" algn="ctr"/>
            <a:r>
              <a:rPr lang="en-GB" sz="1600" b="1" dirty="0">
                <a:solidFill>
                  <a:srgbClr val="FFFFFF"/>
                </a:solidFill>
              </a:rPr>
              <a:t>Despite the </a:t>
            </a:r>
            <a:r>
              <a:rPr lang="en-GB" sz="1600" b="1" dirty="0" smtClean="0">
                <a:solidFill>
                  <a:srgbClr val="FFFFFF"/>
                </a:solidFill>
              </a:rPr>
              <a:t>UK’s </a:t>
            </a:r>
            <a:r>
              <a:rPr lang="en-GB" sz="1600" b="1" dirty="0">
                <a:solidFill>
                  <a:srgbClr val="FFFFFF"/>
                </a:solidFill>
              </a:rPr>
              <a:t>low level of PMI </a:t>
            </a:r>
            <a:r>
              <a:rPr lang="en-GB" sz="1600" b="1" dirty="0" smtClean="0">
                <a:solidFill>
                  <a:srgbClr val="FFFFFF"/>
                </a:solidFill>
              </a:rPr>
              <a:t>coverage, </a:t>
            </a:r>
            <a:r>
              <a:rPr lang="en-GB" sz="1600" b="1" dirty="0">
                <a:solidFill>
                  <a:srgbClr val="FFFFFF"/>
                </a:solidFill>
              </a:rPr>
              <a:t>the attractions of health cover to employers </a:t>
            </a:r>
            <a:r>
              <a:rPr lang="en-GB" sz="1600" b="1" dirty="0" smtClean="0">
                <a:solidFill>
                  <a:srgbClr val="FFFFFF"/>
                </a:solidFill>
              </a:rPr>
              <a:t>&amp; employees </a:t>
            </a:r>
            <a:r>
              <a:rPr lang="en-GB" sz="1600" b="1" dirty="0">
                <a:solidFill>
                  <a:srgbClr val="FFFFFF"/>
                </a:solidFill>
              </a:rPr>
              <a:t>are </a:t>
            </a:r>
            <a:r>
              <a:rPr lang="en-GB" sz="1600" b="1" dirty="0" smtClean="0">
                <a:solidFill>
                  <a:srgbClr val="FFFFFF"/>
                </a:solidFill>
              </a:rPr>
              <a:t>evident when </a:t>
            </a:r>
            <a:r>
              <a:rPr lang="en-GB" sz="1600" b="1" dirty="0">
                <a:solidFill>
                  <a:srgbClr val="FFFFFF"/>
                </a:solidFill>
              </a:rPr>
              <a:t>the NHS is rationing procedures &amp; extending waiting lists</a:t>
            </a:r>
            <a:endParaRPr lang="en-US" sz="1600" b="1" baseline="30000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57680" y="639930"/>
            <a:ext cx="5716791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 err="1" smtClean="0"/>
              <a:t>Payors</a:t>
            </a:r>
            <a:r>
              <a:rPr lang="en-GB" sz="2400" dirty="0" smtClean="0"/>
              <a:t> </a:t>
            </a:r>
            <a:r>
              <a:rPr lang="en-GB" sz="2400" dirty="0"/>
              <a:t>– </a:t>
            </a:r>
            <a:r>
              <a:rPr lang="en-GB" sz="2400" dirty="0" smtClean="0"/>
              <a:t>PMI</a:t>
            </a:r>
            <a:endParaRPr lang="en-GB" sz="2400" dirty="0"/>
          </a:p>
        </p:txBody>
      </p:sp>
      <p:sp>
        <p:nvSpPr>
          <p:cNvPr id="11" name="Text Placeholder 3"/>
          <p:cNvSpPr txBox="1">
            <a:spLocks/>
          </p:cNvSpPr>
          <p:nvPr/>
        </p:nvSpPr>
        <p:spPr bwMode="auto">
          <a:xfrm>
            <a:off x="190500" y="4372713"/>
            <a:ext cx="5076959" cy="1519707"/>
          </a:xfrm>
          <a:prstGeom prst="roundRect">
            <a:avLst>
              <a:gd name="adj" fmla="val 4375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To grow the PMI business we are</a:t>
            </a:r>
            <a:endParaRPr lang="en-GB" sz="1400" b="0" dirty="0" smtClean="0">
              <a:solidFill>
                <a:schemeClr val="bg1"/>
              </a:solidFill>
              <a:latin typeface="+mn-lt"/>
            </a:endParaRPr>
          </a:p>
          <a:p>
            <a:pPr marL="505358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working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closely with insurers to improve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efficiency</a:t>
            </a:r>
          </a:p>
          <a:p>
            <a:pPr marL="505358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developing “pathway pricing” products for PMI business</a:t>
            </a:r>
          </a:p>
          <a:p>
            <a:pPr marL="505358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growing </a:t>
            </a:r>
            <a:r>
              <a:rPr lang="en-GB" sz="1400" b="0" kern="0" dirty="0" err="1" smtClean="0">
                <a:solidFill>
                  <a:schemeClr val="bg1"/>
                </a:solidFill>
                <a:latin typeface="+mn-lt"/>
              </a:rPr>
              <a:t>InSpire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 further</a:t>
            </a:r>
            <a:endParaRPr lang="en-GB" sz="1400" b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gray">
          <a:xfrm>
            <a:off x="190500" y="5988674"/>
            <a:ext cx="8772525" cy="431259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lvl="1" algn="ctr"/>
            <a:r>
              <a:rPr lang="en-GB" sz="1600" b="1" dirty="0" smtClean="0">
                <a:solidFill>
                  <a:srgbClr val="FFFFFF"/>
                </a:solidFill>
              </a:rPr>
              <a:t>Currently only 10-11% of the UK population have PMI cover – low by OECD standards</a:t>
            </a:r>
            <a:endParaRPr lang="en-GB" sz="1600" b="1" dirty="0">
              <a:solidFill>
                <a:srgbClr val="FFFFFF"/>
              </a:solidFill>
            </a:endParaRPr>
          </a:p>
        </p:txBody>
      </p:sp>
      <p:sp>
        <p:nvSpPr>
          <p:cNvPr id="16" name="Text Placeholder 3"/>
          <p:cNvSpPr txBox="1">
            <a:spLocks/>
          </p:cNvSpPr>
          <p:nvPr/>
        </p:nvSpPr>
        <p:spPr bwMode="auto">
          <a:xfrm>
            <a:off x="5409127" y="4372713"/>
            <a:ext cx="3553898" cy="1519708"/>
          </a:xfrm>
          <a:prstGeom prst="roundRect">
            <a:avLst>
              <a:gd name="adj" fmla="val 4375"/>
            </a:avLst>
          </a:prstGeom>
          <a:solidFill>
            <a:schemeClr val="tx2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/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>
                <a:solidFill>
                  <a:srgbClr val="FFFFFF"/>
                </a:solidFill>
                <a:latin typeface="+mn-lt"/>
              </a:rPr>
              <a:t>I</a:t>
            </a: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n </a:t>
            </a:r>
            <a:r>
              <a:rPr lang="en-GB" sz="1400" dirty="0">
                <a:solidFill>
                  <a:srgbClr val="FFFFFF"/>
                </a:solidFill>
                <a:latin typeface="+mn-lt"/>
              </a:rPr>
              <a:t>2015 Spire hosted 1,110 free GP </a:t>
            </a: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workshops/seminars /training </a:t>
            </a:r>
            <a:r>
              <a:rPr lang="en-GB" sz="1400" dirty="0">
                <a:solidFill>
                  <a:srgbClr val="FFFFFF"/>
                </a:solidFill>
                <a:latin typeface="+mn-lt"/>
              </a:rPr>
              <a:t>events </a:t>
            </a: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These were attended </a:t>
            </a:r>
            <a:r>
              <a:rPr lang="en-GB" sz="1400" dirty="0">
                <a:solidFill>
                  <a:srgbClr val="FFFFFF"/>
                </a:solidFill>
                <a:latin typeface="+mn-lt"/>
              </a:rPr>
              <a:t>by over 18,000 GPs </a:t>
            </a:r>
            <a:r>
              <a:rPr lang="en-GB" sz="1400" b="0" dirty="0">
                <a:solidFill>
                  <a:srgbClr val="FFFFFF"/>
                </a:solidFill>
                <a:latin typeface="+mn-lt"/>
              </a:rPr>
              <a:t>and other healthcare </a:t>
            </a:r>
            <a:r>
              <a:rPr lang="en-GB" sz="1400" b="0" dirty="0" smtClean="0">
                <a:solidFill>
                  <a:srgbClr val="FFFFFF"/>
                </a:solidFill>
                <a:latin typeface="+mn-lt"/>
              </a:rPr>
              <a:t>professionals</a:t>
            </a:r>
            <a:endParaRPr lang="en-GB" sz="1400" b="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05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499" y="2061797"/>
            <a:ext cx="6156000" cy="2252625"/>
          </a:xfrm>
          <a:prstGeom prst="roundRect">
            <a:avLst>
              <a:gd name="adj" fmla="val 4075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  <a:extLst/>
        </p:spPr>
        <p:txBody>
          <a:bodyPr vert="horz" wrap="square" lIns="87263" tIns="43632" rIns="87263" bIns="43632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>
                <a:solidFill>
                  <a:schemeClr val="bg1"/>
                </a:solidFill>
                <a:latin typeface="+mn-lt"/>
              </a:rPr>
              <a:t>Waiting lists</a:t>
            </a:r>
          </a:p>
          <a:p>
            <a:pPr marL="481440" lvl="2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Arial" pitchFamily="34" charset="0"/>
              <a:buChar char="–"/>
            </a:pP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25%  of over 50s will consider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paying for treatment to avoid NHS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queues – and this is borne out by our self-pay demographics</a:t>
            </a:r>
            <a:endParaRPr lang="en-GB" sz="1400" b="0" kern="0" dirty="0">
              <a:solidFill>
                <a:schemeClr val="bg1"/>
              </a:solidFill>
              <a:latin typeface="+mn-lt"/>
            </a:endParaRPr>
          </a:p>
          <a:p>
            <a: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kern="0" dirty="0">
                <a:solidFill>
                  <a:schemeClr val="bg1"/>
                </a:solidFill>
                <a:latin typeface="+mn-lt"/>
              </a:rPr>
              <a:t>Rationing</a:t>
            </a:r>
          </a:p>
          <a:p>
            <a:pPr marL="481440" lvl="2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Arial" pitchFamily="34" charset="0"/>
              <a:buChar char="–"/>
            </a:pP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In a December 2015 survey, 73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% of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GPs said they </a:t>
            </a:r>
            <a:r>
              <a:rPr lang="en-GB" sz="1400" b="0" kern="0" dirty="0">
                <a:solidFill>
                  <a:schemeClr val="bg1"/>
                </a:solidFill>
                <a:latin typeface="+mn-lt"/>
              </a:rPr>
              <a:t>advise patients they can  pay to go private if a procedure is restricted by the </a:t>
            </a:r>
            <a:r>
              <a:rPr lang="en-GB" sz="1400" b="0" kern="0" dirty="0" smtClean="0">
                <a:solidFill>
                  <a:schemeClr val="bg1"/>
                </a:solidFill>
                <a:latin typeface="+mn-lt"/>
              </a:rPr>
              <a:t>NHS</a:t>
            </a:r>
          </a:p>
        </p:txBody>
      </p:sp>
      <p:sp>
        <p:nvSpPr>
          <p:cNvPr id="10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26720" y="1413554"/>
            <a:ext cx="8826779" cy="608368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lvl="1" algn="ctr"/>
            <a:r>
              <a:rPr lang="en-GB" sz="1600" b="1" dirty="0">
                <a:solidFill>
                  <a:srgbClr val="FFFFFF"/>
                </a:solidFill>
              </a:rPr>
              <a:t>Because of NHS rationing/waiting lists or a decision to “self-insure”, people are increasingly choosing to pay for their own treatment </a:t>
            </a:r>
            <a:r>
              <a:rPr lang="en-GB" sz="1600" b="1" dirty="0" smtClean="0">
                <a:solidFill>
                  <a:srgbClr val="FFFFFF"/>
                </a:solidFill>
              </a:rPr>
              <a:t> –  </a:t>
            </a:r>
            <a:r>
              <a:rPr lang="en-GB" sz="1600" b="1" dirty="0">
                <a:solidFill>
                  <a:srgbClr val="FFFFFF"/>
                </a:solidFill>
              </a:rPr>
              <a:t>which we are seeing in our </a:t>
            </a:r>
            <a:r>
              <a:rPr lang="en-GB" sz="1600" b="1" dirty="0" smtClean="0">
                <a:solidFill>
                  <a:srgbClr val="FFFFFF"/>
                </a:solidFill>
              </a:rPr>
              <a:t>Self-pay </a:t>
            </a:r>
            <a:r>
              <a:rPr lang="en-GB" sz="1600" b="1" dirty="0">
                <a:solidFill>
                  <a:srgbClr val="FFFFFF"/>
                </a:solidFill>
              </a:rPr>
              <a:t>growth rates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190499" y="6001554"/>
            <a:ext cx="8772526" cy="431259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lvl="1" algn="ctr"/>
            <a:r>
              <a:rPr lang="en-GB" sz="1600" b="1" dirty="0">
                <a:solidFill>
                  <a:srgbClr val="FFFFFF"/>
                </a:solidFill>
              </a:rPr>
              <a:t>Spire has a simple, transparent message around the affordability of our fixed price </a:t>
            </a:r>
            <a:r>
              <a:rPr lang="en-GB" sz="1600" b="1" dirty="0" smtClean="0">
                <a:solidFill>
                  <a:srgbClr val="FFFFFF"/>
                </a:solidFill>
              </a:rPr>
              <a:t>proposition</a:t>
            </a:r>
            <a:endParaRPr lang="en-GB" sz="1600" b="1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FFFFFF"/>
                </a:solidFill>
                <a:latin typeface="TheSans Spire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604A13-791D-494C-9C37-16C352BFA582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396108"/>
              </p:ext>
            </p:extLst>
          </p:nvPr>
        </p:nvGraphicFramePr>
        <p:xfrm>
          <a:off x="6448424" y="2061797"/>
          <a:ext cx="2498277" cy="225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96334" y="2077531"/>
            <a:ext cx="2224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</a:rPr>
              <a:t>Spire self-pay demographics vs UK population </a:t>
            </a:r>
            <a:endParaRPr lang="en-GB" sz="1000" b="1" dirty="0">
              <a:solidFill>
                <a:schemeClr val="bg1"/>
              </a:solidFill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57680" y="639930"/>
            <a:ext cx="5716791" cy="4031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2500" kern="1200">
                <a:solidFill>
                  <a:srgbClr val="FFFFFF"/>
                </a:solidFill>
                <a:latin typeface="TheSans Spire"/>
                <a:ea typeface="+mj-ea"/>
                <a:cs typeface="Cardo"/>
              </a:defRPr>
            </a:lvl1pPr>
          </a:lstStyle>
          <a:p>
            <a:pPr algn="ctr"/>
            <a:r>
              <a:rPr lang="en-GB" sz="2400" dirty="0" err="1" smtClean="0"/>
              <a:t>Payors</a:t>
            </a:r>
            <a:r>
              <a:rPr lang="en-GB" sz="2400" dirty="0" smtClean="0"/>
              <a:t> – Self-pay</a:t>
            </a:r>
            <a:endParaRPr lang="en-GB" sz="2400" dirty="0"/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90499" y="4380581"/>
            <a:ext cx="6156000" cy="1569457"/>
          </a:xfrm>
          <a:prstGeom prst="roundRect">
            <a:avLst>
              <a:gd name="adj" fmla="val 3108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rtlCol="0" anchor="t" anchorCtr="0" compatLnSpc="1">
            <a:prstTxWarp prst="textNoShape">
              <a:avLst/>
            </a:prstTxWarp>
            <a:noAutofit/>
          </a:bodyPr>
          <a:lstStyle>
            <a:lvl1pPr indent="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400" b="0" smtClean="0">
                <a:solidFill>
                  <a:srgbClr val="505150"/>
                </a:solidFill>
                <a:latin typeface="+mj-lt"/>
                <a:ea typeface="+mj-ea"/>
                <a:cs typeface="+mj-cs"/>
              </a:defRPr>
            </a:lvl1pPr>
            <a:lvl2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SzPct val="100000"/>
              <a:buFont typeface="Wingdings" pitchFamily="2" charset="2"/>
              <a:buChar char="n"/>
              <a:defRPr lang="en-US" sz="1400" b="1" kern="0" smtClean="0">
                <a:solidFill>
                  <a:schemeClr val="bg1"/>
                </a:solidFill>
                <a:cs typeface="Arial" pitchFamily="34" charset="0"/>
              </a:defRPr>
            </a:lvl2pPr>
            <a:lvl3pPr marL="481440" lvl="2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  <a:defRPr lang="en-US" sz="1400" b="0" kern="0" smtClean="0">
                <a:solidFill>
                  <a:schemeClr val="bg1"/>
                </a:solidFill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900" b="1" smtClean="0">
                <a:solidFill>
                  <a:srgbClr val="50515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GB" sz="1900" b="1">
                <a:solidFill>
                  <a:srgbClr val="50515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1"/>
            <a:r>
              <a:rPr lang="en-GB" dirty="0" smtClean="0"/>
              <a:t>To grow the Self-pay business we are</a:t>
            </a:r>
            <a:endParaRPr lang="en-GB" dirty="0"/>
          </a:p>
          <a:p>
            <a:pPr lvl="2"/>
            <a:r>
              <a:rPr lang="en-GB" dirty="0" smtClean="0"/>
              <a:t>extending </a:t>
            </a:r>
            <a:r>
              <a:rPr lang="en-GB" dirty="0"/>
              <a:t>our fixed price coverage for our top 15 procedures to </a:t>
            </a:r>
            <a:r>
              <a:rPr lang="en-GB" dirty="0" smtClean="0"/>
              <a:t>55 more </a:t>
            </a:r>
            <a:endParaRPr lang="en-GB" dirty="0"/>
          </a:p>
          <a:p>
            <a:pPr lvl="2"/>
            <a:r>
              <a:rPr lang="en-GB" dirty="0" smtClean="0"/>
              <a:t>updating </a:t>
            </a:r>
            <a:r>
              <a:rPr lang="en-GB" dirty="0"/>
              <a:t>our website to improve patient understanding and </a:t>
            </a:r>
            <a:r>
              <a:rPr lang="en-GB" dirty="0" smtClean="0"/>
              <a:t>accessibility</a:t>
            </a:r>
            <a:endParaRPr lang="en-GB" dirty="0"/>
          </a:p>
          <a:p>
            <a:pPr marL="505358" lvl="2"/>
            <a:r>
              <a:rPr lang="en-GB" dirty="0"/>
              <a:t>improving our </a:t>
            </a:r>
            <a:r>
              <a:rPr lang="en-GB" dirty="0" smtClean="0"/>
              <a:t>marketing/sales </a:t>
            </a:r>
            <a:r>
              <a:rPr lang="en-GB" dirty="0"/>
              <a:t>skills (</a:t>
            </a:r>
            <a:r>
              <a:rPr lang="en-GB" dirty="0" err="1" smtClean="0"/>
              <a:t>inc.</a:t>
            </a:r>
            <a:r>
              <a:rPr lang="en-GB" dirty="0" smtClean="0"/>
              <a:t> </a:t>
            </a:r>
            <a:r>
              <a:rPr lang="en-GB" dirty="0"/>
              <a:t>CRM</a:t>
            </a:r>
            <a:r>
              <a:rPr lang="en-GB" dirty="0" smtClean="0"/>
              <a:t>), &amp; growing </a:t>
            </a:r>
            <a:r>
              <a:rPr lang="en-GB" dirty="0" err="1" smtClean="0"/>
              <a:t>MySpire</a:t>
            </a:r>
            <a:endParaRPr lang="en-GB" dirty="0"/>
          </a:p>
          <a:p>
            <a:pPr lvl="2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5" name="Text Placeholder 3"/>
          <p:cNvSpPr txBox="1">
            <a:spLocks/>
          </p:cNvSpPr>
          <p:nvPr/>
        </p:nvSpPr>
        <p:spPr bwMode="auto">
          <a:xfrm>
            <a:off x="6448424" y="4352864"/>
            <a:ext cx="2505076" cy="1597173"/>
          </a:xfrm>
          <a:prstGeom prst="roundRect">
            <a:avLst>
              <a:gd name="adj" fmla="val 4375"/>
            </a:avLst>
          </a:prstGeom>
          <a:solidFill>
            <a:schemeClr val="tx2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/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2015: NHS Wales waiting lists were over 18 weeks</a:t>
            </a: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2015: Self-pay </a:t>
            </a:r>
            <a:r>
              <a:rPr lang="en-GB" sz="1400" dirty="0">
                <a:solidFill>
                  <a:srgbClr val="FFFFFF"/>
                </a:solidFill>
                <a:latin typeface="+mn-lt"/>
              </a:rPr>
              <a:t>IP/DC </a:t>
            </a: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cases at </a:t>
            </a:r>
            <a:r>
              <a:rPr lang="en-GB" sz="1400" dirty="0">
                <a:solidFill>
                  <a:srgbClr val="FFFFFF"/>
                </a:solidFill>
                <a:latin typeface="+mn-lt"/>
              </a:rPr>
              <a:t>Spire Cardiff </a:t>
            </a:r>
            <a:r>
              <a:rPr lang="en-GB" sz="1400" dirty="0" smtClean="0">
                <a:solidFill>
                  <a:srgbClr val="FFFFFF"/>
                </a:solidFill>
                <a:latin typeface="+mn-lt"/>
              </a:rPr>
              <a:t>grew 14% </a:t>
            </a:r>
            <a:endParaRPr lang="en-GB" sz="1400" b="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00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680" y="639930"/>
            <a:ext cx="5716791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 err="1" smtClean="0"/>
              <a:t>Payors</a:t>
            </a:r>
            <a:r>
              <a:rPr lang="en-GB" sz="2400" dirty="0" smtClean="0"/>
              <a:t> </a:t>
            </a:r>
            <a:r>
              <a:rPr lang="en-GB" sz="2400" dirty="0"/>
              <a:t>– NHS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 bwMode="auto">
          <a:xfrm>
            <a:off x="174955" y="1970466"/>
            <a:ext cx="5693582" cy="3155326"/>
          </a:xfrm>
          <a:prstGeom prst="roundRect">
            <a:avLst>
              <a:gd name="adj" fmla="val 4375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E-referral work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( aka “Choose &amp; Book”) will continue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to grow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rapidly</a:t>
            </a:r>
            <a:endParaRPr lang="en-GB" sz="1400" b="0" dirty="0">
              <a:solidFill>
                <a:schemeClr val="bg1"/>
              </a:solidFill>
              <a:latin typeface="+mn-lt"/>
            </a:endParaRPr>
          </a:p>
          <a:p>
            <a:pPr marL="481440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The private sector receives </a:t>
            </a:r>
            <a:r>
              <a:rPr lang="en-GB" sz="1400" dirty="0">
                <a:solidFill>
                  <a:schemeClr val="bg1"/>
                </a:solidFill>
                <a:latin typeface="+mn-lt"/>
              </a:rPr>
              <a:t>only </a:t>
            </a: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c.5-6% </a:t>
            </a:r>
            <a:r>
              <a:rPr lang="en-GB" sz="1400" dirty="0">
                <a:solidFill>
                  <a:schemeClr val="bg1"/>
                </a:solidFill>
                <a:latin typeface="+mn-lt"/>
              </a:rPr>
              <a:t>of E-referral </a:t>
            </a: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volumes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, while only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40% of patients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are offered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a choice of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hospital/clinic by GPs</a:t>
            </a:r>
            <a:endParaRPr lang="en-GB" sz="1400" b="0" dirty="0">
              <a:solidFill>
                <a:schemeClr val="bg1"/>
              </a:solidFill>
              <a:latin typeface="+mn-lt"/>
            </a:endParaRPr>
          </a:p>
          <a:p>
            <a:pPr marL="481440" lvl="2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>
                <a:solidFill>
                  <a:schemeClr val="bg1"/>
                </a:solidFill>
                <a:latin typeface="+mn-lt"/>
              </a:rPr>
              <a:t>E-referral admissions per Spire hospital continue to rise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-  the Feb 2016 admission  number was the highest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February ever </a:t>
            </a:r>
            <a:endParaRPr lang="en-GB" sz="1400" b="0" dirty="0" smtClean="0">
              <a:solidFill>
                <a:schemeClr val="bg1"/>
              </a:solidFill>
              <a:latin typeface="+mn-lt"/>
            </a:endParaRPr>
          </a:p>
          <a:p>
            <a:pPr marL="287765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Local </a:t>
            </a:r>
            <a:r>
              <a:rPr lang="en-GB" sz="1400" dirty="0">
                <a:solidFill>
                  <a:schemeClr val="bg1"/>
                </a:solidFill>
                <a:latin typeface="+mn-lt"/>
              </a:rPr>
              <a:t>Contract work  </a:t>
            </a: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-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the recent decline after the Monitor letter of Aug 2015 should flatten out, &amp; recover slightly during 2016 and 2017</a:t>
            </a: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400" dirty="0" smtClean="0">
                <a:solidFill>
                  <a:schemeClr val="bg1"/>
                </a:solidFill>
                <a:latin typeface="+mn-lt"/>
              </a:rPr>
              <a:t>Overall, the private sector is doing more NHS work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 – NHS’s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share of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UK hip &amp; knee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procedures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declined 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to 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65.5%  in 2015 (71.3</a:t>
            </a:r>
            <a:r>
              <a:rPr lang="en-GB" sz="1400" b="0" dirty="0">
                <a:solidFill>
                  <a:schemeClr val="bg1"/>
                </a:solidFill>
                <a:latin typeface="+mn-lt"/>
              </a:rPr>
              <a:t>% in 2012</a:t>
            </a:r>
            <a:r>
              <a:rPr lang="en-GB" sz="1400" b="0" dirty="0" smtClean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311683" lvl="1" indent="-217065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endParaRPr lang="en-GB" sz="140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87287" y="1407310"/>
            <a:ext cx="8775738" cy="517813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lvl="1" algn="ctr"/>
            <a:r>
              <a:rPr lang="en-GB" sz="1600" b="1" dirty="0">
                <a:solidFill>
                  <a:srgbClr val="FFFFFF"/>
                </a:solidFill>
              </a:rPr>
              <a:t>S</a:t>
            </a:r>
            <a:r>
              <a:rPr lang="en-GB" sz="1600" b="1" dirty="0" smtClean="0">
                <a:solidFill>
                  <a:srgbClr val="FFFFFF"/>
                </a:solidFill>
              </a:rPr>
              <a:t>trong </a:t>
            </a:r>
            <a:r>
              <a:rPr lang="en-GB" sz="1600" b="1" dirty="0">
                <a:solidFill>
                  <a:srgbClr val="FFFFFF"/>
                </a:solidFill>
              </a:rPr>
              <a:t>growth in our NHS business </a:t>
            </a:r>
            <a:r>
              <a:rPr lang="en-GB" sz="1600" b="1" dirty="0" smtClean="0">
                <a:solidFill>
                  <a:srgbClr val="FFFFFF"/>
                </a:solidFill>
              </a:rPr>
              <a:t>will continue in </a:t>
            </a:r>
            <a:r>
              <a:rPr lang="en-GB" sz="1600" b="1" dirty="0">
                <a:solidFill>
                  <a:srgbClr val="FFFFFF"/>
                </a:solidFill>
              </a:rPr>
              <a:t>the medium </a:t>
            </a:r>
            <a:r>
              <a:rPr lang="en-GB" sz="1600" b="1" dirty="0" smtClean="0">
                <a:solidFill>
                  <a:srgbClr val="FFFFFF"/>
                </a:solidFill>
              </a:rPr>
              <a:t>term, with a greater proportion coming from E-referral rather than Local Contract work  (82% vs 18% in H2 2015)</a:t>
            </a:r>
            <a:endParaRPr lang="en-GB" sz="1600" b="1" dirty="0">
              <a:solidFill>
                <a:srgbClr val="FFFFFF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gray">
          <a:xfrm>
            <a:off x="174955" y="5911403"/>
            <a:ext cx="8788069" cy="494984"/>
          </a:xfrm>
          <a:prstGeom prst="roundRect">
            <a:avLst>
              <a:gd name="adj" fmla="val 18334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GB" sz="1400" b="1" dirty="0">
                <a:solidFill>
                  <a:srgbClr val="FFFFFF"/>
                </a:solidFill>
              </a:rPr>
              <a:t>79% of people agree </a:t>
            </a:r>
            <a:r>
              <a:rPr lang="en-GB" sz="1400" b="1" dirty="0" smtClean="0">
                <a:solidFill>
                  <a:srgbClr val="FFFFFF"/>
                </a:solidFill>
              </a:rPr>
              <a:t>“it </a:t>
            </a:r>
            <a:r>
              <a:rPr lang="en-GB" sz="1400" b="1" dirty="0">
                <a:solidFill>
                  <a:srgbClr val="FFFFFF"/>
                </a:solidFill>
              </a:rPr>
              <a:t>is fine for the NHS to use private companies to provide services </a:t>
            </a:r>
            <a:r>
              <a:rPr lang="en-GB" sz="1400" b="1" dirty="0" smtClean="0">
                <a:solidFill>
                  <a:srgbClr val="FFFFFF"/>
                </a:solidFill>
              </a:rPr>
              <a:t>to patients </a:t>
            </a:r>
            <a:r>
              <a:rPr lang="en-GB" sz="1400" b="1" dirty="0">
                <a:solidFill>
                  <a:srgbClr val="FFFFFF"/>
                </a:solidFill>
              </a:rPr>
              <a:t>as long as they meet NHS standards, the cost to the NHS is the same or lower, </a:t>
            </a:r>
            <a:r>
              <a:rPr lang="en-GB" sz="1400" b="1" dirty="0" smtClean="0">
                <a:solidFill>
                  <a:srgbClr val="FFFFFF"/>
                </a:solidFill>
              </a:rPr>
              <a:t>and services </a:t>
            </a:r>
            <a:r>
              <a:rPr lang="en-GB" sz="1400" b="1" dirty="0">
                <a:solidFill>
                  <a:srgbClr val="FFFFFF"/>
                </a:solidFill>
              </a:rPr>
              <a:t>remain free at the point of </a:t>
            </a:r>
            <a:r>
              <a:rPr lang="en-GB" sz="1400" b="1" dirty="0" smtClean="0">
                <a:solidFill>
                  <a:srgbClr val="FFFFFF"/>
                </a:solidFill>
              </a:rPr>
              <a:t>use”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9682562"/>
              </p:ext>
            </p:extLst>
          </p:nvPr>
        </p:nvGraphicFramePr>
        <p:xfrm>
          <a:off x="6001568" y="4005330"/>
          <a:ext cx="2961456" cy="1847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7287" y="5185486"/>
            <a:ext cx="5681249" cy="667502"/>
          </a:xfrm>
          <a:prstGeom prst="roundRect">
            <a:avLst>
              <a:gd name="adj" fmla="val 3108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rtlCol="0" anchor="t" anchorCtr="0" compatLnSpc="1">
            <a:prstTxWarp prst="textNoShape">
              <a:avLst/>
            </a:prstTxWarp>
            <a:noAutofit/>
          </a:bodyPr>
          <a:lstStyle>
            <a:lvl1pPr indent="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400" b="0" smtClean="0">
                <a:solidFill>
                  <a:srgbClr val="505150"/>
                </a:solidFill>
                <a:latin typeface="+mj-lt"/>
                <a:ea typeface="+mj-ea"/>
                <a:cs typeface="+mj-cs"/>
              </a:defRPr>
            </a:lvl1pPr>
            <a:lvl2pPr marL="311683" lvl="1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SzPct val="100000"/>
              <a:buFont typeface="Wingdings" pitchFamily="2" charset="2"/>
              <a:buChar char="n"/>
              <a:defRPr lang="en-US" sz="1400" b="1" kern="0" smtClean="0">
                <a:solidFill>
                  <a:schemeClr val="bg1"/>
                </a:solidFill>
                <a:cs typeface="Arial" pitchFamily="34" charset="0"/>
              </a:defRPr>
            </a:lvl2pPr>
            <a:lvl3pPr marL="481440" lvl="2" indent="-217065" defTabSz="995363" eaLnBrk="0" fontAlgn="base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  <a:defRPr lang="en-US" sz="1400" b="0" kern="0" smtClean="0">
                <a:solidFill>
                  <a:schemeClr val="bg1"/>
                </a:solidFill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US" sz="1900" b="1" smtClean="0">
                <a:solidFill>
                  <a:srgbClr val="50515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lang="en-GB" sz="1900" b="1">
                <a:solidFill>
                  <a:srgbClr val="50515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1"/>
            <a:r>
              <a:rPr lang="en-GB" dirty="0"/>
              <a:t>To grow the NHS business we are engaging </a:t>
            </a:r>
            <a:r>
              <a:rPr lang="en-GB" b="0" dirty="0"/>
              <a:t>with CCGs to add new services and with Trusts to </a:t>
            </a:r>
            <a:r>
              <a:rPr lang="en-GB" b="0" dirty="0" smtClean="0"/>
              <a:t>solve </a:t>
            </a:r>
            <a:r>
              <a:rPr lang="en-GB" b="0" dirty="0"/>
              <a:t>waiting time </a:t>
            </a:r>
            <a:r>
              <a:rPr lang="en-GB" b="0" dirty="0" smtClean="0"/>
              <a:t>pressures</a:t>
            </a:r>
            <a:endParaRPr lang="en-GB" b="0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2964743"/>
              </p:ext>
            </p:extLst>
          </p:nvPr>
        </p:nvGraphicFramePr>
        <p:xfrm>
          <a:off x="6001568" y="1970466"/>
          <a:ext cx="2961456" cy="194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549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Agenda</a:t>
            </a:r>
            <a:endParaRPr lang="en-US" sz="1600" b="1" dirty="0">
              <a:solidFill>
                <a:srgbClr val="FFFFFF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3019" y="1873920"/>
            <a:ext cx="3863676" cy="4089590"/>
            <a:chOff x="1556135" y="1222999"/>
            <a:chExt cx="5499864" cy="2001721"/>
          </a:xfrm>
        </p:grpSpPr>
        <p:sp>
          <p:nvSpPr>
            <p:cNvPr id="7" name="Rectangle 6"/>
            <p:cNvSpPr/>
            <p:nvPr/>
          </p:nvSpPr>
          <p:spPr bwMode="auto">
            <a:xfrm>
              <a:off x="2869262" y="1222999"/>
              <a:ext cx="4186734" cy="38179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FFFFFF"/>
                  </a:solidFill>
                  <a:cs typeface="Arial" pitchFamily="34" charset="0"/>
                </a:rPr>
                <a:t>Introduction</a:t>
              </a:r>
            </a:p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>
                  <a:solidFill>
                    <a:srgbClr val="FFFFFF"/>
                  </a:solidFill>
                </a:rPr>
                <a:t>Garry  Watts, Chairman</a:t>
              </a:r>
            </a:p>
            <a:p>
              <a:pPr indent="470308" defTabSz="872436" fontAlgn="base">
                <a:spcBef>
                  <a:spcPct val="0"/>
                </a:spcBef>
                <a:spcAft>
                  <a:spcPct val="0"/>
                </a:spcAft>
              </a:pPr>
              <a:endParaRPr lang="en-US" sz="2400" b="1" dirty="0">
                <a:solidFill>
                  <a:srgbClr val="FFFFFF"/>
                </a:solidFill>
                <a:cs typeface="Arial" pitchFamily="34" charset="0"/>
              </a:endParaRPr>
            </a:p>
            <a:p>
              <a:pPr indent="470308" defTabSz="872436" fontAlgn="base">
                <a:spcBef>
                  <a:spcPct val="0"/>
                </a:spcBef>
                <a:spcAft>
                  <a:spcPct val="0"/>
                </a:spcAft>
              </a:pPr>
              <a:endParaRPr lang="en-US" sz="2400" b="1" dirty="0" smtClean="0">
                <a:solidFill>
                  <a:srgbClr val="FFFFFF"/>
                </a:solidFill>
                <a:cs typeface="Arial" pitchFamily="34" charset="0"/>
              </a:endParaRPr>
            </a:p>
            <a:p>
              <a:pPr indent="470308" defTabSz="872436" fontAlgn="base">
                <a:spcBef>
                  <a:spcPct val="0"/>
                </a:spcBef>
                <a:spcAft>
                  <a:spcPct val="0"/>
                </a:spcAft>
              </a:pPr>
              <a:endParaRPr lang="en-US" sz="2400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887597" y="2032963"/>
              <a:ext cx="4168401" cy="38179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FFFFFF"/>
                  </a:solidFill>
                  <a:cs typeface="Arial" pitchFamily="34" charset="0"/>
                </a:rPr>
                <a:t>Financial Review</a:t>
              </a:r>
            </a:p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smtClean="0">
                  <a:solidFill>
                    <a:srgbClr val="FFFFFF"/>
                  </a:solidFill>
                </a:rPr>
                <a:t>Simon </a:t>
              </a:r>
              <a:r>
                <a:rPr lang="en-US" b="1" i="1" dirty="0">
                  <a:solidFill>
                    <a:srgbClr val="FFFFFF"/>
                  </a:solidFill>
                </a:rPr>
                <a:t>Gordon, CFO</a:t>
              </a:r>
            </a:p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endParaRPr lang="en-US" sz="2400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869264" y="2842927"/>
              <a:ext cx="4186735" cy="38179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FFFFFF"/>
                  </a:solidFill>
                  <a:cs typeface="Arial" pitchFamily="34" charset="0"/>
                </a:rPr>
                <a:t>Strategy </a:t>
              </a:r>
              <a:r>
                <a:rPr lang="en-US" sz="2400" b="1" dirty="0" smtClean="0">
                  <a:solidFill>
                    <a:srgbClr val="FFFFFF"/>
                  </a:solidFill>
                  <a:cs typeface="Arial" pitchFamily="34" charset="0"/>
                </a:rPr>
                <a:t>Update</a:t>
              </a:r>
            </a:p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smtClean="0">
                  <a:solidFill>
                    <a:srgbClr val="FFFFFF"/>
                  </a:solidFill>
                </a:rPr>
                <a:t>Rob </a:t>
              </a:r>
              <a:r>
                <a:rPr lang="en-US" b="1" i="1" dirty="0">
                  <a:solidFill>
                    <a:srgbClr val="FFFFFF"/>
                  </a:solidFill>
                </a:rPr>
                <a:t>Roger, CEO</a:t>
              </a:r>
            </a:p>
            <a:p>
              <a:pPr indent="470308" algn="ctr" defTabSz="872436" fontAlgn="base">
                <a:spcBef>
                  <a:spcPct val="0"/>
                </a:spcBef>
                <a:spcAft>
                  <a:spcPct val="0"/>
                </a:spcAft>
              </a:pPr>
              <a:endParaRPr lang="en-US" sz="2400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556136" y="1222999"/>
              <a:ext cx="1252772" cy="381000"/>
            </a:xfrm>
            <a:prstGeom prst="ellipse">
              <a:avLst/>
            </a:prstGeom>
            <a:solidFill>
              <a:srgbClr val="B2B2B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1556136" y="2032963"/>
              <a:ext cx="1252770" cy="381000"/>
            </a:xfrm>
            <a:prstGeom prst="ellipse">
              <a:avLst/>
            </a:prstGeom>
            <a:solidFill>
              <a:srgbClr val="B2B2B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rgbClr val="FFFFFF"/>
                  </a:solidFill>
                  <a:cs typeface="Arial" pitchFamily="34" charset="0"/>
                </a:rPr>
                <a:t>2</a:t>
              </a:r>
              <a:endParaRPr lang="en-US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1556135" y="2842927"/>
              <a:ext cx="1252770" cy="381000"/>
            </a:xfrm>
            <a:prstGeom prst="ellipse">
              <a:avLst/>
            </a:prstGeom>
            <a:solidFill>
              <a:srgbClr val="B2B2B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24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116" y="1484732"/>
            <a:ext cx="4906851" cy="48359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779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060720" y="682082"/>
            <a:ext cx="5041611" cy="403158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Capacity growth to meet increasing demand and take market share</a:t>
            </a:r>
            <a:endParaRPr lang="en-US" sz="2400" dirty="0"/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gray">
          <a:xfrm>
            <a:off x="6992859" y="2067510"/>
            <a:ext cx="1970166" cy="345564"/>
          </a:xfrm>
          <a:prstGeom prst="roundRect">
            <a:avLst>
              <a:gd name="adj" fmla="val 23261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Cancer </a:t>
            </a:r>
            <a:r>
              <a:rPr lang="en-US" sz="1600" b="1" dirty="0" err="1">
                <a:solidFill>
                  <a:srgbClr val="FFFFFF"/>
                </a:solidFill>
              </a:rPr>
              <a:t>centres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2" name="AutoShape 7"/>
          <p:cNvSpPr>
            <a:spLocks noChangeArrowheads="1"/>
          </p:cNvSpPr>
          <p:nvPr/>
        </p:nvSpPr>
        <p:spPr bwMode="gray">
          <a:xfrm>
            <a:off x="6992859" y="2470125"/>
            <a:ext cx="1970166" cy="2675376"/>
          </a:xfrm>
          <a:prstGeom prst="roundRect">
            <a:avLst>
              <a:gd name="adj" fmla="val 5650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 anchor="t"/>
          <a:lstStyle/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200" dirty="0" smtClean="0">
                <a:solidFill>
                  <a:schemeClr val="bg1"/>
                </a:solidFill>
              </a:rPr>
              <a:t>Two sites open, at </a:t>
            </a:r>
            <a:r>
              <a:rPr lang="en-US" sz="1200" b="1" dirty="0" smtClean="0">
                <a:solidFill>
                  <a:schemeClr val="bg1"/>
                </a:solidFill>
              </a:rPr>
              <a:t>Bristol</a:t>
            </a:r>
            <a:r>
              <a:rPr lang="en-US" sz="1200" dirty="0" smtClean="0">
                <a:solidFill>
                  <a:schemeClr val="bg1"/>
                </a:solidFill>
              </a:rPr>
              <a:t> and  </a:t>
            </a:r>
            <a:r>
              <a:rPr lang="en-US" sz="1200" b="1" dirty="0" err="1">
                <a:solidFill>
                  <a:schemeClr val="bg1"/>
                </a:solidFill>
              </a:rPr>
              <a:t>Baddow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– </a:t>
            </a:r>
            <a:r>
              <a:rPr lang="en-GB" sz="1200" dirty="0" smtClean="0">
                <a:solidFill>
                  <a:schemeClr val="bg1"/>
                </a:solidFill>
              </a:rPr>
              <a:t>3  sites under discussion</a:t>
            </a:r>
            <a:endParaRPr lang="en-GB" sz="1200" dirty="0">
              <a:solidFill>
                <a:schemeClr val="bg1"/>
              </a:solidFill>
            </a:endParaRP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200" dirty="0" smtClean="0">
                <a:solidFill>
                  <a:schemeClr val="bg1"/>
                </a:solidFill>
              </a:rPr>
              <a:t>2 </a:t>
            </a:r>
            <a:r>
              <a:rPr lang="en-US" sz="1200" dirty="0">
                <a:solidFill>
                  <a:schemeClr val="bg1"/>
                </a:solidFill>
              </a:rPr>
              <a:t>bunkers per site at capex of £12-13m </a:t>
            </a:r>
            <a:r>
              <a:rPr lang="en-US" sz="1200" dirty="0" smtClean="0">
                <a:solidFill>
                  <a:schemeClr val="bg1"/>
                </a:solidFill>
              </a:rPr>
              <a:t>–break </a:t>
            </a:r>
            <a:r>
              <a:rPr lang="en-US" sz="1200" dirty="0">
                <a:solidFill>
                  <a:schemeClr val="bg1"/>
                </a:solidFill>
              </a:rPr>
              <a:t>even in year </a:t>
            </a:r>
            <a:r>
              <a:rPr lang="en-US" sz="1200" dirty="0" smtClean="0">
                <a:solidFill>
                  <a:schemeClr val="bg1"/>
                </a:solidFill>
              </a:rPr>
              <a:t>1 on </a:t>
            </a:r>
            <a:r>
              <a:rPr lang="en-US" sz="1200" dirty="0">
                <a:solidFill>
                  <a:schemeClr val="bg1"/>
                </a:solidFill>
              </a:rPr>
              <a:t>PMI/Self-pay </a:t>
            </a:r>
            <a:r>
              <a:rPr lang="en-US" sz="1200" dirty="0" smtClean="0">
                <a:solidFill>
                  <a:schemeClr val="bg1"/>
                </a:solidFill>
              </a:rPr>
              <a:t>activity</a:t>
            </a:r>
            <a:endParaRPr lang="en-US" sz="1200" dirty="0">
              <a:solidFill>
                <a:schemeClr val="bg1"/>
              </a:solidFill>
            </a:endParaRP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200" dirty="0">
                <a:solidFill>
                  <a:schemeClr val="bg1"/>
                </a:solidFill>
              </a:rPr>
              <a:t>Target year 5 </a:t>
            </a:r>
            <a:r>
              <a:rPr lang="en-US" sz="1200" dirty="0" smtClean="0">
                <a:solidFill>
                  <a:schemeClr val="bg1"/>
                </a:solidFill>
              </a:rPr>
              <a:t>pre-tax ROCE</a:t>
            </a:r>
            <a:r>
              <a:rPr lang="en-US" sz="1200" dirty="0">
                <a:solidFill>
                  <a:schemeClr val="bg1"/>
                </a:solidFill>
              </a:rPr>
              <a:t>: 20%</a:t>
            </a:r>
          </a:p>
          <a:p>
            <a:pPr marL="481440" lvl="2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Arial" pitchFamily="34" charset="0"/>
              <a:buChar char="–"/>
            </a:pPr>
            <a:endParaRPr lang="en-US" sz="1200" dirty="0">
              <a:solidFill>
                <a:schemeClr val="bg1"/>
              </a:solidFill>
            </a:endParaRPr>
          </a:p>
          <a:p>
            <a:pPr marL="481440" lvl="2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Arial" pitchFamily="34" charset="0"/>
              <a:buChar char="–"/>
            </a:pP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gray">
          <a:xfrm>
            <a:off x="2438056" y="2041508"/>
            <a:ext cx="1970166" cy="345564"/>
          </a:xfrm>
          <a:prstGeom prst="roundRect">
            <a:avLst>
              <a:gd name="adj" fmla="val 23261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St. Anthony’s</a:t>
            </a:r>
          </a:p>
        </p:txBody>
      </p:sp>
      <p:sp>
        <p:nvSpPr>
          <p:cNvPr id="30" name="AutoShape 6"/>
          <p:cNvSpPr>
            <a:spLocks noChangeArrowheads="1"/>
          </p:cNvSpPr>
          <p:nvPr/>
        </p:nvSpPr>
        <p:spPr bwMode="gray">
          <a:xfrm>
            <a:off x="4713810" y="2041508"/>
            <a:ext cx="1969200" cy="345564"/>
          </a:xfrm>
          <a:prstGeom prst="roundRect">
            <a:avLst>
              <a:gd name="adj" fmla="val 23261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New hospitals</a:t>
            </a: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gray">
          <a:xfrm>
            <a:off x="4713810" y="2470125"/>
            <a:ext cx="1969200" cy="2675375"/>
          </a:xfrm>
          <a:prstGeom prst="roundRect">
            <a:avLst>
              <a:gd name="adj" fmla="val 5650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243" rIns="0" bIns="25243" numCol="1" anchor="t"/>
          <a:lstStyle/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b="1" dirty="0">
                <a:solidFill>
                  <a:schemeClr val="bg1"/>
                </a:solidFill>
              </a:rPr>
              <a:t>Manchester</a:t>
            </a:r>
            <a:r>
              <a:rPr lang="en-GB" sz="1200" dirty="0">
                <a:solidFill>
                  <a:schemeClr val="bg1"/>
                </a:solidFill>
              </a:rPr>
              <a:t>: </a:t>
            </a:r>
            <a:r>
              <a:rPr lang="en-GB" sz="1200" dirty="0" smtClean="0">
                <a:solidFill>
                  <a:schemeClr val="bg1"/>
                </a:solidFill>
              </a:rPr>
              <a:t>6 OTs, </a:t>
            </a:r>
            <a:r>
              <a:rPr lang="en-GB" sz="1200" dirty="0">
                <a:solidFill>
                  <a:schemeClr val="bg1"/>
                </a:solidFill>
              </a:rPr>
              <a:t>71 beds</a:t>
            </a:r>
            <a:r>
              <a:rPr lang="en-GB" sz="1200" dirty="0" smtClean="0">
                <a:solidFill>
                  <a:schemeClr val="bg1"/>
                </a:solidFill>
              </a:rPr>
              <a:t>, clinical trials unit, ITU – open Q1 2017</a:t>
            </a:r>
            <a:endParaRPr lang="en-GB" sz="1200" dirty="0">
              <a:solidFill>
                <a:schemeClr val="bg1"/>
              </a:solidFill>
            </a:endParaRP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b="1" dirty="0" smtClean="0">
                <a:solidFill>
                  <a:schemeClr val="bg1"/>
                </a:solidFill>
              </a:rPr>
              <a:t>Nottingham</a:t>
            </a:r>
            <a:r>
              <a:rPr lang="en-GB" sz="1200" dirty="0" smtClean="0">
                <a:solidFill>
                  <a:schemeClr val="bg1"/>
                </a:solidFill>
              </a:rPr>
              <a:t>: 4 OTs, </a:t>
            </a:r>
            <a:r>
              <a:rPr lang="en-GB" sz="1200" dirty="0">
                <a:solidFill>
                  <a:schemeClr val="bg1"/>
                </a:solidFill>
              </a:rPr>
              <a:t>54 </a:t>
            </a:r>
            <a:r>
              <a:rPr lang="en-GB" sz="1200" dirty="0" smtClean="0">
                <a:solidFill>
                  <a:schemeClr val="bg1"/>
                </a:solidFill>
              </a:rPr>
              <a:t>beds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smtClean="0">
                <a:solidFill>
                  <a:schemeClr val="bg1"/>
                </a:solidFill>
              </a:rPr>
              <a:t>ITU - open </a:t>
            </a:r>
            <a:r>
              <a:rPr lang="en-GB" sz="1200" dirty="0">
                <a:solidFill>
                  <a:schemeClr val="bg1"/>
                </a:solidFill>
              </a:rPr>
              <a:t>Q1 2017</a:t>
            </a: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b="1" dirty="0" smtClean="0">
                <a:solidFill>
                  <a:schemeClr val="bg1"/>
                </a:solidFill>
              </a:rPr>
              <a:t>Further sites </a:t>
            </a:r>
            <a:r>
              <a:rPr lang="en-GB" sz="1200" dirty="0" smtClean="0">
                <a:solidFill>
                  <a:schemeClr val="bg1"/>
                </a:solidFill>
              </a:rPr>
              <a:t>including Central London - ongoing</a:t>
            </a: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Target </a:t>
            </a:r>
            <a:r>
              <a:rPr lang="en-GB" sz="1200" dirty="0">
                <a:solidFill>
                  <a:schemeClr val="bg1"/>
                </a:solidFill>
              </a:rPr>
              <a:t>year 5 pre-tax ROCE of 20-25% per site </a:t>
            </a:r>
          </a:p>
        </p:txBody>
      </p:sp>
      <p:sp>
        <p:nvSpPr>
          <p:cNvPr id="29" name="AutoShape 6"/>
          <p:cNvSpPr>
            <a:spLocks noChangeArrowheads="1"/>
          </p:cNvSpPr>
          <p:nvPr/>
        </p:nvSpPr>
        <p:spPr bwMode="gray">
          <a:xfrm>
            <a:off x="190500" y="2041508"/>
            <a:ext cx="1970166" cy="345564"/>
          </a:xfrm>
          <a:prstGeom prst="roundRect">
            <a:avLst>
              <a:gd name="adj" fmla="val 23261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New </a:t>
            </a:r>
            <a:r>
              <a:rPr lang="en-US" sz="1600" b="1" dirty="0" smtClean="0">
                <a:solidFill>
                  <a:srgbClr val="FFFFFF"/>
                </a:solidFill>
              </a:rPr>
              <a:t>theatres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7" name="AutoShape 7"/>
          <p:cNvSpPr>
            <a:spLocks noChangeArrowheads="1"/>
          </p:cNvSpPr>
          <p:nvPr/>
        </p:nvSpPr>
        <p:spPr bwMode="gray">
          <a:xfrm>
            <a:off x="190500" y="2470125"/>
            <a:ext cx="1926616" cy="2675375"/>
          </a:xfrm>
          <a:prstGeom prst="roundRect">
            <a:avLst>
              <a:gd name="adj" fmla="val 5650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 anchor="t"/>
          <a:lstStyle/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Currently </a:t>
            </a:r>
            <a:r>
              <a:rPr lang="en-GB" sz="1200" dirty="0" smtClean="0">
                <a:solidFill>
                  <a:schemeClr val="bg1"/>
                </a:solidFill>
              </a:rPr>
              <a:t>121 operating </a:t>
            </a:r>
            <a:r>
              <a:rPr lang="en-GB" sz="1200" dirty="0">
                <a:solidFill>
                  <a:schemeClr val="bg1"/>
                </a:solidFill>
              </a:rPr>
              <a:t>theatres </a:t>
            </a:r>
            <a:r>
              <a:rPr lang="en-GB" sz="1200" dirty="0" smtClean="0">
                <a:solidFill>
                  <a:schemeClr val="bg1"/>
                </a:solidFill>
              </a:rPr>
              <a:t>–will grow </a:t>
            </a:r>
            <a:r>
              <a:rPr lang="en-GB" sz="1200" dirty="0">
                <a:solidFill>
                  <a:schemeClr val="bg1"/>
                </a:solidFill>
              </a:rPr>
              <a:t>to at least 131 theatres by </a:t>
            </a:r>
            <a:r>
              <a:rPr lang="en-GB" sz="1200" dirty="0" smtClean="0">
                <a:solidFill>
                  <a:schemeClr val="bg1"/>
                </a:solidFill>
              </a:rPr>
              <a:t>2018</a:t>
            </a:r>
            <a:endParaRPr lang="en-GB" sz="1200" dirty="0">
              <a:solidFill>
                <a:schemeClr val="bg1"/>
              </a:solidFill>
            </a:endParaRP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Capex per theatre: £</a:t>
            </a:r>
            <a:r>
              <a:rPr lang="en-GB" sz="1200" dirty="0" smtClean="0">
                <a:solidFill>
                  <a:schemeClr val="bg1"/>
                </a:solidFill>
              </a:rPr>
              <a:t>3-5m - break </a:t>
            </a:r>
            <a:r>
              <a:rPr lang="en-GB" sz="1200" dirty="0">
                <a:solidFill>
                  <a:schemeClr val="bg1"/>
                </a:solidFill>
              </a:rPr>
              <a:t>even in year </a:t>
            </a:r>
            <a:r>
              <a:rPr lang="en-GB" sz="1200" dirty="0" smtClean="0">
                <a:solidFill>
                  <a:schemeClr val="bg1"/>
                </a:solidFill>
              </a:rPr>
              <a:t>1 on </a:t>
            </a:r>
            <a:r>
              <a:rPr lang="en-GB" sz="1200" dirty="0">
                <a:solidFill>
                  <a:schemeClr val="bg1"/>
                </a:solidFill>
              </a:rPr>
              <a:t>20% utilisation</a:t>
            </a: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>
                <a:solidFill>
                  <a:schemeClr val="bg1"/>
                </a:solidFill>
              </a:rPr>
              <a:t>Typical 3-year pre-tax ROCE of 20-25%</a:t>
            </a:r>
          </a:p>
        </p:txBody>
      </p:sp>
      <p:sp>
        <p:nvSpPr>
          <p:cNvPr id="50" name="AutoShape 7"/>
          <p:cNvSpPr>
            <a:spLocks noChangeArrowheads="1"/>
          </p:cNvSpPr>
          <p:nvPr/>
        </p:nvSpPr>
        <p:spPr bwMode="gray">
          <a:xfrm>
            <a:off x="2409023" y="2470125"/>
            <a:ext cx="1970166" cy="2675374"/>
          </a:xfrm>
          <a:prstGeom prst="roundRect">
            <a:avLst>
              <a:gd name="adj" fmla="val 7238"/>
            </a:avLst>
          </a:prstGeom>
          <a:noFill/>
          <a:ln w="3175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020" tIns="25243" rIns="41020" bIns="25243" anchor="t"/>
          <a:lstStyle/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200" dirty="0" smtClean="0">
                <a:solidFill>
                  <a:schemeClr val="bg1"/>
                </a:solidFill>
              </a:rPr>
              <a:t>Now fully integrated</a:t>
            </a:r>
            <a:endParaRPr lang="en-US" sz="1200" dirty="0">
              <a:solidFill>
                <a:schemeClr val="bg1"/>
              </a:solidFill>
            </a:endParaRP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sz="1200" dirty="0" smtClean="0">
                <a:solidFill>
                  <a:schemeClr val="bg1"/>
                </a:solidFill>
              </a:rPr>
              <a:t>New 6 theatre block (opening Summer 2016) with 84 </a:t>
            </a:r>
            <a:r>
              <a:rPr lang="en-US" sz="1200" dirty="0">
                <a:solidFill>
                  <a:schemeClr val="bg1"/>
                </a:solidFill>
              </a:rPr>
              <a:t>ward </a:t>
            </a:r>
            <a:r>
              <a:rPr lang="en-US" sz="1200" dirty="0" smtClean="0">
                <a:solidFill>
                  <a:schemeClr val="bg1"/>
                </a:solidFill>
              </a:rPr>
              <a:t>beds, an </a:t>
            </a:r>
            <a:r>
              <a:rPr lang="en-US" sz="1200" dirty="0">
                <a:solidFill>
                  <a:schemeClr val="bg1"/>
                </a:solidFill>
              </a:rPr>
              <a:t>8 bed </a:t>
            </a:r>
            <a:r>
              <a:rPr lang="en-US" sz="1200" dirty="0" smtClean="0">
                <a:solidFill>
                  <a:schemeClr val="bg1"/>
                </a:solidFill>
              </a:rPr>
              <a:t>ITU &amp; 19 </a:t>
            </a:r>
            <a:r>
              <a:rPr lang="en-US" sz="1200" dirty="0">
                <a:solidFill>
                  <a:schemeClr val="bg1"/>
                </a:solidFill>
              </a:rPr>
              <a:t>consulting rooms</a:t>
            </a:r>
          </a:p>
          <a:p>
            <a:pPr marL="311683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200" dirty="0" smtClean="0">
                <a:solidFill>
                  <a:schemeClr val="bg1"/>
                </a:solidFill>
              </a:rPr>
              <a:t>Target </a:t>
            </a:r>
            <a:r>
              <a:rPr lang="en-GB" sz="1200" dirty="0">
                <a:solidFill>
                  <a:schemeClr val="bg1"/>
                </a:solidFill>
              </a:rPr>
              <a:t>25-30% pre-tax ROCE by 2018  o</a:t>
            </a:r>
            <a:r>
              <a:rPr lang="en-GB" sz="1200" dirty="0" smtClean="0">
                <a:solidFill>
                  <a:schemeClr val="bg1"/>
                </a:solidFill>
              </a:rPr>
              <a:t>n track: 21% margin in Q4 2015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51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0500" y="1406923"/>
            <a:ext cx="8772525" cy="552902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8885" tIns="25243" rIns="78885" bIns="25243" anchor="ctr"/>
          <a:lstStyle/>
          <a:p>
            <a:pPr algn="ctr"/>
            <a:r>
              <a:rPr lang="en-GB" sz="1600" b="1" dirty="0">
                <a:solidFill>
                  <a:srgbClr val="FFFFFF"/>
                </a:solidFill>
              </a:rPr>
              <a:t> Spire’s robust development programme (capital expenditures </a:t>
            </a:r>
            <a:r>
              <a:rPr lang="en-GB" sz="1600" b="1" dirty="0" smtClean="0">
                <a:solidFill>
                  <a:srgbClr val="FFFFFF"/>
                </a:solidFill>
              </a:rPr>
              <a:t>2016: </a:t>
            </a:r>
            <a:r>
              <a:rPr lang="en-GB" sz="1600" b="1" dirty="0">
                <a:solidFill>
                  <a:srgbClr val="FFFFFF"/>
                </a:solidFill>
              </a:rPr>
              <a:t>£</a:t>
            </a:r>
            <a:r>
              <a:rPr lang="en-GB" sz="1600" b="1" dirty="0" smtClean="0">
                <a:solidFill>
                  <a:srgbClr val="FFFFFF"/>
                </a:solidFill>
              </a:rPr>
              <a:t>170m </a:t>
            </a:r>
            <a:r>
              <a:rPr lang="en-GB" sz="1600" b="1" dirty="0">
                <a:solidFill>
                  <a:srgbClr val="FFFFFF"/>
                </a:solidFill>
              </a:rPr>
              <a:t>to £</a:t>
            </a:r>
            <a:r>
              <a:rPr lang="en-GB" sz="1600" b="1" dirty="0" smtClean="0">
                <a:solidFill>
                  <a:srgbClr val="FFFFFF"/>
                </a:solidFill>
              </a:rPr>
              <a:t>190m</a:t>
            </a:r>
            <a:r>
              <a:rPr lang="en-GB" sz="1600" b="1" dirty="0">
                <a:solidFill>
                  <a:srgbClr val="FFFFFF"/>
                </a:solidFill>
              </a:rPr>
              <a:t>) provides multiple drivers for strong Revenue and EBITDA growth, underpinned by private activity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5228553"/>
            <a:ext cx="1926616" cy="11389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9" name="Picture 3" descr="C:\Users\mccullne\AppData\Local\Microsoft\Windows\Temporary Internet Files\Content.Outlook\5WFCBNM3\197-CAM-03-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844" y="5228553"/>
            <a:ext cx="1970166" cy="11122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mccullne\Pictures\Spire Healthcare - Essex Specialist Care Centre C 300dpi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574" y="5228553"/>
            <a:ext cx="1967451" cy="1099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680" y="5228553"/>
            <a:ext cx="1970600" cy="11389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0">
                <a:solidFill>
                  <a:srgbClr val="FFFFFF"/>
                </a:solidFill>
                <a:latin typeface="TheSans Spire"/>
              </a:defRPr>
            </a:lvl1pPr>
          </a:lstStyle>
          <a:p>
            <a:fld id="{D6604A13-791D-494C-9C37-16C352BFA582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Strategy Update</a:t>
            </a:r>
            <a:endParaRPr 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58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 bwMode="gray">
          <a:xfrm>
            <a:off x="2365397" y="680236"/>
            <a:ext cx="4467861" cy="403158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Despite an </a:t>
            </a:r>
            <a:r>
              <a:rPr lang="en-GB" sz="2400" dirty="0"/>
              <a:t>unpredictable </a:t>
            </a:r>
            <a:r>
              <a:rPr lang="en-GB" sz="2400" dirty="0" smtClean="0"/>
              <a:t>2015, Spire’s future is bright</a:t>
            </a:r>
            <a:endParaRPr lang="en-GB" sz="2400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Summary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 bwMode="auto">
          <a:xfrm>
            <a:off x="192986" y="1402502"/>
            <a:ext cx="4379014" cy="4994944"/>
          </a:xfrm>
          <a:prstGeom prst="roundRect">
            <a:avLst>
              <a:gd name="adj" fmla="val 4375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11683" lvl="1" indent="-217065">
              <a:lnSpc>
                <a:spcPct val="145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FY2016 will be a year of continued solid growth </a:t>
            </a:r>
            <a:r>
              <a:rPr lang="en-GB" sz="1600" b="0" dirty="0">
                <a:solidFill>
                  <a:schemeClr val="bg1"/>
                </a:solidFill>
                <a:latin typeface="+mn-lt"/>
              </a:rPr>
              <a:t>with Spire expected to return to historical levels of sales growth in H2 2016</a:t>
            </a:r>
          </a:p>
          <a:p>
            <a:pPr marL="311683" lvl="1" indent="-217065">
              <a:lnSpc>
                <a:spcPct val="145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The high H1 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2015 NHS comparator </a:t>
            </a:r>
            <a:r>
              <a:rPr lang="en-GB" sz="1600" b="0" dirty="0" smtClean="0">
                <a:solidFill>
                  <a:schemeClr val="bg1"/>
                </a:solidFill>
                <a:latin typeface="+mn-lt"/>
              </a:rPr>
              <a:t>will impact H1 results but work itself out by H2</a:t>
            </a:r>
            <a:endParaRPr lang="en-GB" sz="1600" b="0" dirty="0">
              <a:solidFill>
                <a:schemeClr val="bg1"/>
              </a:solidFill>
              <a:latin typeface="+mn-lt"/>
            </a:endParaRPr>
          </a:p>
          <a:p>
            <a:pPr marL="311683" lvl="1" indent="-217065">
              <a:lnSpc>
                <a:spcPct val="145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The resilience of Spire’s business model </a:t>
            </a:r>
            <a:r>
              <a:rPr lang="en-GB" sz="1600" b="0" dirty="0" smtClean="0">
                <a:solidFill>
                  <a:schemeClr val="bg1"/>
                </a:solidFill>
                <a:latin typeface="+mn-lt"/>
              </a:rPr>
              <a:t>is clear - in 2015 when Sales grew by 3.4%, our EBITDA margin remained above 18%</a:t>
            </a:r>
          </a:p>
          <a:p>
            <a:pPr marL="311683" lvl="1" indent="-217065">
              <a:lnSpc>
                <a:spcPct val="145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We convert EBITDA to Operating Cash Flow </a:t>
            </a:r>
            <a:r>
              <a:rPr lang="en-GB" sz="1600" b="0" dirty="0" smtClean="0">
                <a:solidFill>
                  <a:schemeClr val="bg1"/>
                </a:solidFill>
                <a:latin typeface="+mn-lt"/>
              </a:rPr>
              <a:t>at a high rate (2011-2015 average = c.98%)</a:t>
            </a:r>
          </a:p>
          <a:p>
            <a:pPr marL="311683" lvl="1" indent="-217065">
              <a:lnSpc>
                <a:spcPct val="145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The NHS continues to struggle, </a:t>
            </a:r>
            <a:r>
              <a:rPr lang="en-GB" sz="1600" b="0" dirty="0" smtClean="0">
                <a:solidFill>
                  <a:schemeClr val="bg1"/>
                </a:solidFill>
                <a:latin typeface="+mn-lt"/>
              </a:rPr>
              <a:t>with no appetite from Government or taxpayers to significantly increase funding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4760022" y="1402502"/>
            <a:ext cx="4193719" cy="4994944"/>
          </a:xfrm>
          <a:prstGeom prst="roundRect">
            <a:avLst>
              <a:gd name="adj" fmla="val 4375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/>
        </p:spPr>
        <p:txBody>
          <a:bodyPr vert="horz" wrap="square" lIns="87263" tIns="43632" rIns="87263" bIns="43632" numCol="1" anchor="t" anchorCtr="0" compatLnSpc="1">
            <a:prstTxWarp prst="textNoShape">
              <a:avLst/>
            </a:prstTxWarp>
          </a:bodyPr>
          <a:lstStyle>
            <a:lvl1pPr marL="0" indent="0" algn="l" defTabSz="995363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6A4D"/>
              </a:buClr>
              <a:buSzPct val="110000"/>
              <a:defRPr lang="en-US" sz="1600" b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93675" indent="-192088" algn="l" defTabSz="995363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B9C8B4"/>
              </a:buClr>
              <a:buFont typeface="Wingdings" pitchFamily="2" charset="2"/>
              <a:buChar char="n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387350" indent="-192088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590550" indent="-201613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Font typeface="Arial" pitchFamily="34" charset="0"/>
              <a:buChar char="–"/>
              <a:defRPr lang="en-US" sz="2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760413" indent="-168275" algn="l" defTabSz="9953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lang="en-GB"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2176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16748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1320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2589213" indent="-168275" algn="l" defTabSz="995363" rtl="0" fontAlgn="base">
              <a:spcBef>
                <a:spcPct val="20000"/>
              </a:spcBef>
              <a:spcAft>
                <a:spcPct val="0"/>
              </a:spcAft>
              <a:buClr>
                <a:srgbClr val="B9C8B4"/>
              </a:buClr>
              <a:buSzPct val="5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94618" lvl="1" inden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None/>
            </a:pPr>
            <a:endParaRPr lang="en-GB" sz="140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AutoShape 20"/>
          <p:cNvSpPr>
            <a:spLocks noChangeArrowheads="1"/>
          </p:cNvSpPr>
          <p:nvPr/>
        </p:nvSpPr>
        <p:spPr bwMode="gray">
          <a:xfrm>
            <a:off x="4891701" y="2867611"/>
            <a:ext cx="3907896" cy="552902"/>
          </a:xfrm>
          <a:prstGeom prst="roundRect">
            <a:avLst>
              <a:gd name="adj" fmla="val 22703"/>
            </a:avLst>
          </a:prstGeom>
          <a:solidFill>
            <a:srgbClr val="FFFFFF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marL="157770">
              <a:spcBef>
                <a:spcPts val="877"/>
              </a:spcBef>
              <a:spcAft>
                <a:spcPts val="877"/>
              </a:spcAft>
            </a:pPr>
            <a:r>
              <a:rPr lang="en-GB" sz="1400" b="1" dirty="0">
                <a:solidFill>
                  <a:schemeClr val="bg1"/>
                </a:solidFill>
              </a:rPr>
              <a:t>Fast growing market </a:t>
            </a:r>
            <a:r>
              <a:rPr lang="en-GB" sz="1400" dirty="0">
                <a:solidFill>
                  <a:schemeClr val="bg1"/>
                </a:solidFill>
              </a:rPr>
              <a:t>arising from persistent and growing demand &amp; supply gap</a:t>
            </a:r>
          </a:p>
        </p:txBody>
      </p:sp>
      <p:sp>
        <p:nvSpPr>
          <p:cNvPr id="20" name="AutoShape 20"/>
          <p:cNvSpPr>
            <a:spLocks noChangeArrowheads="1"/>
          </p:cNvSpPr>
          <p:nvPr/>
        </p:nvSpPr>
        <p:spPr bwMode="gray">
          <a:xfrm>
            <a:off x="4891701" y="3558738"/>
            <a:ext cx="3907896" cy="552902"/>
          </a:xfrm>
          <a:prstGeom prst="roundRect">
            <a:avLst>
              <a:gd name="adj" fmla="val 22703"/>
            </a:avLst>
          </a:prstGeom>
          <a:solidFill>
            <a:srgbClr val="FFFFFF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marL="157770">
              <a:spcBef>
                <a:spcPts val="877"/>
              </a:spcBef>
              <a:spcAft>
                <a:spcPts val="877"/>
              </a:spcAft>
            </a:pPr>
            <a:r>
              <a:rPr lang="en-GB" sz="1400" b="1" dirty="0" smtClean="0">
                <a:solidFill>
                  <a:schemeClr val="bg1"/>
                </a:solidFill>
              </a:rPr>
              <a:t>Well-positioned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through </a:t>
            </a:r>
            <a:r>
              <a:rPr lang="en-GB" sz="1400" dirty="0" smtClean="0">
                <a:solidFill>
                  <a:schemeClr val="bg1"/>
                </a:solidFill>
              </a:rPr>
              <a:t>a network </a:t>
            </a:r>
            <a:r>
              <a:rPr lang="en-GB" sz="1400" dirty="0">
                <a:solidFill>
                  <a:schemeClr val="bg1"/>
                </a:solidFill>
              </a:rPr>
              <a:t>of well-invested and scalable hospitals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4891700" y="4249866"/>
            <a:ext cx="3907897" cy="552902"/>
          </a:xfrm>
          <a:prstGeom prst="roundRect">
            <a:avLst>
              <a:gd name="adj" fmla="val 22703"/>
            </a:avLst>
          </a:prstGeom>
          <a:solidFill>
            <a:srgbClr val="FFFFFF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marL="157770">
              <a:spcBef>
                <a:spcPts val="877"/>
              </a:spcBef>
              <a:spcAft>
                <a:spcPts val="877"/>
              </a:spcAft>
            </a:pPr>
            <a:r>
              <a:rPr lang="en-GB" sz="1400" b="1" dirty="0">
                <a:solidFill>
                  <a:schemeClr val="bg1"/>
                </a:solidFill>
              </a:rPr>
              <a:t>Culture of excellence </a:t>
            </a:r>
            <a:r>
              <a:rPr lang="en-GB" sz="1400" dirty="0">
                <a:solidFill>
                  <a:schemeClr val="bg1"/>
                </a:solidFill>
              </a:rPr>
              <a:t>valued by consultants, GPs, patients and </a:t>
            </a:r>
            <a:r>
              <a:rPr lang="en-GB" sz="1400" dirty="0" err="1">
                <a:solidFill>
                  <a:schemeClr val="bg1"/>
                </a:solidFill>
              </a:rPr>
              <a:t>payors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gray">
          <a:xfrm>
            <a:off x="4891701" y="4940993"/>
            <a:ext cx="3907897" cy="552902"/>
          </a:xfrm>
          <a:prstGeom prst="roundRect">
            <a:avLst>
              <a:gd name="adj" fmla="val 22703"/>
            </a:avLst>
          </a:prstGeom>
          <a:solidFill>
            <a:srgbClr val="FFFFFF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marL="157770">
              <a:spcBef>
                <a:spcPts val="877"/>
              </a:spcBef>
              <a:spcAft>
                <a:spcPts val="877"/>
              </a:spcAft>
            </a:pPr>
            <a:r>
              <a:rPr lang="en-GB" sz="1400" b="1" dirty="0">
                <a:solidFill>
                  <a:schemeClr val="bg1"/>
                </a:solidFill>
              </a:rPr>
              <a:t>Strong cash flows </a:t>
            </a:r>
            <a:r>
              <a:rPr lang="en-GB" sz="1400" b="1" dirty="0" smtClean="0">
                <a:solidFill>
                  <a:schemeClr val="bg1"/>
                </a:solidFill>
              </a:rPr>
              <a:t>and balance sheet </a:t>
            </a:r>
            <a:r>
              <a:rPr lang="en-GB" sz="1400" dirty="0" smtClean="0">
                <a:solidFill>
                  <a:schemeClr val="bg1"/>
                </a:solidFill>
              </a:rPr>
              <a:t>to </a:t>
            </a:r>
            <a:r>
              <a:rPr lang="en-GB" sz="1400" dirty="0">
                <a:solidFill>
                  <a:schemeClr val="bg1"/>
                </a:solidFill>
              </a:rPr>
              <a:t>finance multiple growth opportunities</a:t>
            </a:r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gray">
          <a:xfrm>
            <a:off x="4891701" y="1554468"/>
            <a:ext cx="3907895" cy="736340"/>
          </a:xfrm>
          <a:prstGeom prst="roundRect">
            <a:avLst>
              <a:gd name="adj" fmla="val 22703"/>
            </a:avLst>
          </a:prstGeom>
          <a:solidFill>
            <a:srgbClr val="00579E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GB" sz="1400" b="1" dirty="0">
                <a:solidFill>
                  <a:srgbClr val="FFFFFF"/>
                </a:solidFill>
              </a:rPr>
              <a:t>Spire is uniquely positioned to capture a growing share of a rapidly expanding </a:t>
            </a:r>
            <a:r>
              <a:rPr lang="en-GB" sz="1400" b="1" dirty="0" smtClean="0">
                <a:solidFill>
                  <a:srgbClr val="FFFFFF"/>
                </a:solidFill>
              </a:rPr>
              <a:t>UK private </a:t>
            </a:r>
            <a:r>
              <a:rPr lang="en-GB" sz="1400" b="1" dirty="0">
                <a:solidFill>
                  <a:srgbClr val="FFFFFF"/>
                </a:solidFill>
              </a:rPr>
              <a:t>healthcare market</a:t>
            </a:r>
          </a:p>
        </p:txBody>
      </p:sp>
      <p:sp>
        <p:nvSpPr>
          <p:cNvPr id="24" name="Isosceles Triangle 23"/>
          <p:cNvSpPr/>
          <p:nvPr/>
        </p:nvSpPr>
        <p:spPr bwMode="gray">
          <a:xfrm rot="10800000">
            <a:off x="6293698" y="2383821"/>
            <a:ext cx="1199747" cy="358744"/>
          </a:xfrm>
          <a:prstGeom prst="triangle">
            <a:avLst>
              <a:gd name="adj" fmla="val 50224"/>
            </a:avLst>
          </a:prstGeom>
          <a:solidFill>
            <a:srgbClr val="33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0147" tIns="40074" rIns="80147" bIns="40074" numCol="1" rtlCol="0" anchor="t" anchorCtr="0" compatLnSpc="1">
            <a:prstTxWarp prst="textNoShape">
              <a:avLst/>
            </a:prstTxWarp>
          </a:bodyPr>
          <a:lstStyle/>
          <a:p>
            <a:pPr defTabSz="872436" fontAlgn="base">
              <a:spcBef>
                <a:spcPct val="0"/>
              </a:spcBef>
              <a:spcAft>
                <a:spcPct val="0"/>
              </a:spcAft>
            </a:pPr>
            <a:endParaRPr lang="en-GB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gray">
          <a:xfrm>
            <a:off x="4891700" y="5639667"/>
            <a:ext cx="3907896" cy="552902"/>
          </a:xfrm>
          <a:prstGeom prst="roundRect">
            <a:avLst>
              <a:gd name="adj" fmla="val 22703"/>
            </a:avLst>
          </a:prstGeom>
          <a:solidFill>
            <a:srgbClr val="FFFFFF"/>
          </a:solidFill>
          <a:ln w="158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marL="157770">
              <a:spcBef>
                <a:spcPts val="877"/>
              </a:spcBef>
              <a:spcAft>
                <a:spcPts val="877"/>
              </a:spcAft>
            </a:pPr>
            <a:r>
              <a:rPr lang="en-GB" sz="1400" b="1" dirty="0">
                <a:solidFill>
                  <a:schemeClr val="bg1"/>
                </a:solidFill>
              </a:rPr>
              <a:t>New strategic shareholder </a:t>
            </a:r>
            <a:r>
              <a:rPr lang="en-GB" sz="1400" dirty="0">
                <a:solidFill>
                  <a:schemeClr val="bg1"/>
                </a:solidFill>
              </a:rPr>
              <a:t>supports both the business and our growth ambitions</a:t>
            </a:r>
          </a:p>
        </p:txBody>
      </p:sp>
    </p:spTree>
    <p:extLst>
      <p:ext uri="{BB962C8B-B14F-4D97-AF65-F5344CB8AC3E}">
        <p14:creationId xmlns:p14="http://schemas.microsoft.com/office/powerpoint/2010/main" val="292378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48" y="199427"/>
            <a:ext cx="1759298" cy="10736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71" y="199427"/>
            <a:ext cx="1755605" cy="10736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474" y="199426"/>
            <a:ext cx="1694138" cy="107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96776" y="4419982"/>
            <a:ext cx="46086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72414" eaLnBrk="0" hangingPunct="0">
              <a:defRPr/>
            </a:pPr>
            <a:r>
              <a:rPr lang="en-US" sz="2800" kern="0" dirty="0" smtClean="0">
                <a:solidFill>
                  <a:srgbClr val="FFFFFF"/>
                </a:solidFill>
              </a:rPr>
              <a:t>2015 </a:t>
            </a:r>
            <a:r>
              <a:rPr lang="en-US" sz="2800" kern="0" dirty="0">
                <a:solidFill>
                  <a:srgbClr val="FFFFFF"/>
                </a:solidFill>
              </a:rPr>
              <a:t>Financial Year Results Presentation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87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7480367.25225.8528.85468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44666" y="6397968"/>
            <a:ext cx="5830386" cy="34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7F5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118" tIns="40074" rIns="0" bIns="0" anchor="b"/>
          <a:lstStyle/>
          <a:p>
            <a:pPr marL="200368" indent="-200368">
              <a:buAutoNum type="arabicParenR"/>
              <a:tabLst>
                <a:tab pos="7769822" algn="r"/>
              </a:tabLst>
            </a:pPr>
            <a:endParaRPr lang="en-GB" sz="5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gray">
          <a:xfrm>
            <a:off x="7432439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862620" y="662979"/>
            <a:ext cx="3808636" cy="4031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2500" kern="1200">
                <a:solidFill>
                  <a:srgbClr val="FFFFFF"/>
                </a:solidFill>
                <a:latin typeface="TheSans Spire"/>
                <a:ea typeface="+mj-ea"/>
                <a:cs typeface="Cardo"/>
              </a:defRPr>
            </a:lvl1pPr>
          </a:lstStyle>
          <a:p>
            <a:pPr algn="ctr"/>
            <a:r>
              <a:rPr lang="en-GB" sz="2400" dirty="0" smtClean="0">
                <a:sym typeface="Wingdings"/>
              </a:rPr>
              <a:t>Financial Year 2015 </a:t>
            </a:r>
            <a:r>
              <a:rPr lang="en-GB" sz="2400" dirty="0">
                <a:sym typeface="Wingdings"/>
              </a:rPr>
              <a:t>– </a:t>
            </a:r>
            <a:endParaRPr lang="en-GB" sz="2400" dirty="0" smtClean="0">
              <a:sym typeface="Wingdings"/>
            </a:endParaRPr>
          </a:p>
          <a:p>
            <a:pPr algn="ctr"/>
            <a:r>
              <a:rPr lang="en-GB" sz="2400" dirty="0">
                <a:sym typeface="Wingdings"/>
              </a:rPr>
              <a:t>h</a:t>
            </a:r>
            <a:r>
              <a:rPr lang="en-GB" sz="2400" dirty="0" smtClean="0">
                <a:sym typeface="Wingdings"/>
              </a:rPr>
              <a:t>ighlights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4492" y="1575832"/>
            <a:ext cx="8095633" cy="4639426"/>
          </a:xfrm>
          <a:prstGeom prst="roundRect">
            <a:avLst>
              <a:gd name="adj" fmla="val 2957"/>
            </a:avLst>
          </a:prstGeom>
          <a:noFill/>
          <a:ln>
            <a:solidFill>
              <a:schemeClr val="accent1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Successful first full year as a public company with high level of investor engagement and a well spread shareholder base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New reference shareholder in </a:t>
            </a:r>
            <a:r>
              <a:rPr lang="en-GB" dirty="0" err="1" smtClean="0">
                <a:solidFill>
                  <a:srgbClr val="000000"/>
                </a:solidFill>
              </a:rPr>
              <a:t>Mediclinic</a:t>
            </a:r>
            <a:r>
              <a:rPr lang="en-GB" dirty="0" smtClean="0">
                <a:solidFill>
                  <a:srgbClr val="000000"/>
                </a:solidFill>
              </a:rPr>
              <a:t> – the relationship is bearing fruit in shared best practice and experience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Broad based revenue growth; Spire’s standing has improved post-flotation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Good financial disciplines, steady margin and strong cash generation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First full year dividend – 3.7p per share  paid / proposed (2014: 1.8p)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Expansion programme on track, further opportunities identified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dirty="0" smtClean="0">
                <a:solidFill>
                  <a:srgbClr val="000000"/>
                </a:solidFill>
              </a:rPr>
              <a:t>Patient, consultant and staff feedback all improved and very positive</a:t>
            </a:r>
          </a:p>
          <a:p>
            <a:pPr marL="300552" lvl="1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US" dirty="0" smtClean="0">
                <a:solidFill>
                  <a:srgbClr val="000000"/>
                </a:solidFill>
              </a:rPr>
              <a:t>Spire named as </a:t>
            </a:r>
            <a:r>
              <a:rPr lang="en-US" b="1" dirty="0" smtClean="0">
                <a:solidFill>
                  <a:srgbClr val="000000"/>
                </a:solidFill>
              </a:rPr>
              <a:t>Private Hospital Group of the Year </a:t>
            </a:r>
            <a:r>
              <a:rPr lang="en-US" dirty="0" smtClean="0">
                <a:solidFill>
                  <a:srgbClr val="000000"/>
                </a:solidFill>
              </a:rPr>
              <a:t>– for the 2</a:t>
            </a:r>
            <a:r>
              <a:rPr lang="en-US" baseline="30000" dirty="0" smtClean="0">
                <a:solidFill>
                  <a:srgbClr val="000000"/>
                </a:solidFill>
              </a:rPr>
              <a:t>nd</a:t>
            </a:r>
            <a:r>
              <a:rPr lang="en-US" dirty="0" smtClean="0">
                <a:solidFill>
                  <a:srgbClr val="000000"/>
                </a:solidFill>
              </a:rPr>
              <a:t> consecutive year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4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945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7432439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94934" y="683121"/>
            <a:ext cx="4554133" cy="4031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2500" kern="1200">
                <a:solidFill>
                  <a:srgbClr val="FFFFFF"/>
                </a:solidFill>
                <a:latin typeface="TheSans Spire"/>
                <a:ea typeface="+mj-ea"/>
                <a:cs typeface="Cardo"/>
              </a:defRPr>
            </a:lvl1pPr>
          </a:lstStyle>
          <a:p>
            <a:pPr algn="ctr"/>
            <a:r>
              <a:rPr lang="en-GB" sz="2400" dirty="0" smtClean="0">
                <a:sym typeface="Wingdings"/>
              </a:rPr>
              <a:t>Senior management </a:t>
            </a:r>
            <a:r>
              <a:rPr lang="en-GB" sz="2400" dirty="0">
                <a:sym typeface="Wingdings"/>
              </a:rPr>
              <a:t>t</a:t>
            </a:r>
            <a:r>
              <a:rPr lang="en-GB" sz="2400" dirty="0" smtClean="0">
                <a:sym typeface="Wingdings"/>
              </a:rPr>
              <a:t>eam</a:t>
            </a:r>
            <a:endParaRPr lang="en-US" sz="2400" dirty="0"/>
          </a:p>
        </p:txBody>
      </p:sp>
      <p:sp>
        <p:nvSpPr>
          <p:cNvPr id="7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33400" y="1576839"/>
            <a:ext cx="8086725" cy="549896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 w="31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defTabSz="872436"/>
            <a:r>
              <a:rPr lang="en-GB" sz="1600" b="1" kern="0" dirty="0" smtClean="0">
                <a:solidFill>
                  <a:srgbClr val="FFFFFF"/>
                </a:solidFill>
              </a:rPr>
              <a:t>During 2015 Spire significantly strengthened its senior management below Board level</a:t>
            </a:r>
            <a:endParaRPr lang="en-US" sz="1600" b="1" kern="0" dirty="0">
              <a:solidFill>
                <a:srgbClr val="FFFFFF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779490"/>
              </p:ext>
            </p:extLst>
          </p:nvPr>
        </p:nvGraphicFramePr>
        <p:xfrm>
          <a:off x="533400" y="2200898"/>
          <a:ext cx="8086726" cy="3859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8771"/>
                <a:gridCol w="5337955"/>
              </a:tblGrid>
              <a:tr h="42879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FFFF"/>
                          </a:solidFill>
                        </a:rPr>
                        <a:t>Name</a:t>
                      </a:r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FFFF"/>
                          </a:solidFill>
                        </a:rPr>
                        <a:t>Position</a:t>
                      </a:r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Andrew White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Chief Operating Officer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Peter Corfield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Commercial Director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Jean Jacques de </a:t>
                      </a:r>
                      <a:r>
                        <a:rPr lang="en-GB" dirty="0" err="1" smtClean="0">
                          <a:solidFill>
                            <a:schemeClr val="bg1"/>
                          </a:solidFill>
                        </a:rPr>
                        <a:t>Gorter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Group Medical Director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Neil McCullough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Business Development Director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Caroline</a:t>
                      </a:r>
                      <a:r>
                        <a:rPr lang="en-GB" b="1" baseline="0" dirty="0" smtClean="0">
                          <a:solidFill>
                            <a:schemeClr val="bg1"/>
                          </a:solidFill>
                        </a:rPr>
                        <a:t> Roberts</a:t>
                      </a:r>
                      <a:endParaRPr lang="en-GB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Human Resources</a:t>
                      </a:r>
                      <a:r>
                        <a:rPr lang="en-GB" b="1" baseline="0" dirty="0" smtClean="0">
                          <a:solidFill>
                            <a:schemeClr val="bg1"/>
                          </a:solidFill>
                        </a:rPr>
                        <a:t> Director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Jonathan Paisley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Chief Information Officer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Dan Toner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General Counsel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&amp; Group Company Secretary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28798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Antony Mannion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Investor and Public Relations Director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5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181480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vert="horz" lIns="0" tIns="0" rIns="0" bIns="0" rtlCol="0" anchor="ctr" anchorCtr="0">
            <a:normAutofit/>
          </a:bodyPr>
          <a:lstStyle/>
          <a:p>
            <a:pPr marL="630324" indent="-630324" algn="ctr" defTabSz="872436"/>
            <a:r>
              <a:rPr lang="en-US" sz="3200" dirty="0">
                <a:latin typeface="+mn-lt"/>
                <a:cs typeface="Arial" charset="0"/>
              </a:rPr>
              <a:t>Financial Review</a:t>
            </a:r>
          </a:p>
          <a:p>
            <a:pPr marL="630324" indent="-630324" algn="ctr" defTabSz="872436"/>
            <a:r>
              <a:rPr lang="en-US" sz="2400" i="1" dirty="0">
                <a:latin typeface="+mn-lt"/>
                <a:cs typeface="Arial" charset="0"/>
              </a:rPr>
              <a:t>Simon Gordon, CFO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6604A13-791D-494C-9C37-16C352BFA58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927100" y="2626536"/>
            <a:ext cx="712738" cy="691127"/>
          </a:xfrm>
          <a:prstGeom prst="ellipse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0147" tIns="40074" rIns="80147" bIns="40074" numCol="1" rtlCol="0" anchor="ctr" anchorCtr="0" compatLnSpc="1">
            <a:prstTxWarp prst="textNoShape">
              <a:avLst/>
            </a:prstTxWarp>
          </a:bodyPr>
          <a:lstStyle/>
          <a:p>
            <a:pPr algn="ctr" defTabSz="872436"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11" y="2502645"/>
            <a:ext cx="1500018" cy="967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53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96942" y="687411"/>
            <a:ext cx="7451219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Financial Year </a:t>
            </a:r>
            <a:r>
              <a:rPr lang="en-GB" sz="2400" dirty="0" smtClean="0"/>
              <a:t>2015 - </a:t>
            </a:r>
            <a:br>
              <a:rPr lang="en-GB" sz="2400" dirty="0" smtClean="0"/>
            </a:br>
            <a:r>
              <a:rPr lang="en-GB" sz="2400" dirty="0" smtClean="0"/>
              <a:t>trading headlines</a:t>
            </a:r>
            <a:endParaRPr lang="en-US" sz="2400" dirty="0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7" name="1158.375226.7528.875338.5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0500" y="1406443"/>
            <a:ext cx="8772525" cy="335194"/>
          </a:xfrm>
          <a:prstGeom prst="roundRect">
            <a:avLst>
              <a:gd name="adj" fmla="val 21468"/>
            </a:avLst>
          </a:prstGeom>
          <a:solidFill>
            <a:srgbClr val="00579E"/>
          </a:solidFill>
          <a:ln w="3175" algn="ctr">
            <a:solidFill>
              <a:srgbClr val="00579E"/>
            </a:solidFill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 defTabSz="872436"/>
            <a:r>
              <a:rPr lang="en-GB" sz="1600" b="1" kern="0" dirty="0" smtClean="0">
                <a:solidFill>
                  <a:srgbClr val="FFFFFF"/>
                </a:solidFill>
              </a:rPr>
              <a:t>Solid delivery in line with updated guidance</a:t>
            </a:r>
            <a:endParaRPr lang="en-GB" sz="1600" b="1" kern="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" y="1786254"/>
            <a:ext cx="8772525" cy="4582454"/>
          </a:xfrm>
          <a:prstGeom prst="roundRect">
            <a:avLst>
              <a:gd name="adj" fmla="val 2957"/>
            </a:avLst>
          </a:prstGeom>
          <a:solidFill>
            <a:srgbClr val="FFFFFF"/>
          </a:solidFill>
          <a:ln>
            <a:solidFill>
              <a:schemeClr val="accent1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marL="300552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b="1" dirty="0" smtClean="0">
                <a:solidFill>
                  <a:srgbClr val="000000"/>
                </a:solidFill>
              </a:rPr>
              <a:t>Revenue </a:t>
            </a:r>
            <a:r>
              <a:rPr lang="en-GB" sz="1400" b="1" dirty="0">
                <a:solidFill>
                  <a:srgbClr val="000000"/>
                </a:solidFill>
              </a:rPr>
              <a:t>at £884.8m </a:t>
            </a:r>
            <a:r>
              <a:rPr lang="en-GB" sz="1400" dirty="0">
                <a:solidFill>
                  <a:srgbClr val="000000"/>
                </a:solidFill>
              </a:rPr>
              <a:t>- in line with updated guidance of between £882m - £888m</a:t>
            </a: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</a:pPr>
            <a:r>
              <a:rPr lang="en-GB" sz="1300" dirty="0">
                <a:solidFill>
                  <a:schemeClr val="bg1"/>
                </a:solidFill>
                <a:cs typeface="Arial" pitchFamily="34" charset="0"/>
              </a:rPr>
              <a:t>Revenue growth of 3.4% overall with growth across all </a:t>
            </a:r>
            <a:r>
              <a:rPr lang="en-GB" sz="1300" dirty="0" err="1">
                <a:solidFill>
                  <a:schemeClr val="bg1"/>
                </a:solidFill>
                <a:cs typeface="Arial" pitchFamily="34" charset="0"/>
              </a:rPr>
              <a:t>payor</a:t>
            </a:r>
            <a:r>
              <a:rPr lang="en-GB" sz="1300" dirty="0">
                <a:solidFill>
                  <a:schemeClr val="bg1"/>
                </a:solidFill>
                <a:cs typeface="Arial" pitchFamily="34" charset="0"/>
              </a:rPr>
              <a:t> categories</a:t>
            </a: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</a:pPr>
            <a:r>
              <a:rPr lang="en-GB" sz="1300" dirty="0">
                <a:solidFill>
                  <a:schemeClr val="bg1"/>
                </a:solidFill>
                <a:cs typeface="Arial" pitchFamily="34" charset="0"/>
              </a:rPr>
              <a:t>Revenue growth rates 2015 H1 and H2 impacted significantly by</a:t>
            </a:r>
          </a:p>
          <a:p>
            <a:pPr marL="962558" lvl="3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</a:pPr>
            <a:r>
              <a:rPr lang="en-GB" sz="1300" dirty="0">
                <a:solidFill>
                  <a:srgbClr val="000000"/>
                </a:solidFill>
              </a:rPr>
              <a:t>Acquisitions and disposals (principally the acquisition of St Anthony’s at the end H1 2014) and NHS local contracts  (large swing between H1 &amp; H2 performance following Monitor intervention)</a:t>
            </a:r>
          </a:p>
          <a:p>
            <a:pPr marL="962558" lvl="3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</a:pPr>
            <a:r>
              <a:rPr lang="en-GB" sz="1300" dirty="0">
                <a:solidFill>
                  <a:srgbClr val="000000"/>
                </a:solidFill>
              </a:rPr>
              <a:t>After account is taken of the above, revenue growth stable in both H1 and H2</a:t>
            </a:r>
          </a:p>
          <a:p>
            <a:pPr marL="300552" indent="-217065" defTabSz="872436" eaLnBrk="0" hangingPunct="0">
              <a:lnSpc>
                <a:spcPct val="15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b="1" dirty="0">
                <a:solidFill>
                  <a:srgbClr val="000000"/>
                </a:solidFill>
              </a:rPr>
              <a:t>EBITDA margin of 18.1% - </a:t>
            </a:r>
            <a:r>
              <a:rPr lang="en-GB" sz="1400" dirty="0">
                <a:solidFill>
                  <a:srgbClr val="000000"/>
                </a:solidFill>
              </a:rPr>
              <a:t>in line with updated guidance of c.18.0% for the year as a whole</a:t>
            </a:r>
          </a:p>
          <a:p>
            <a:pPr marL="505358" lvl="2" indent="-217065" defTabSz="872436" eaLnBrk="0" fontAlgn="base" hangingPunct="0">
              <a:lnSpc>
                <a:spcPct val="150000"/>
              </a:lnSpc>
              <a:spcBef>
                <a:spcPts val="351"/>
              </a:spcBef>
              <a:spcAft>
                <a:spcPts val="351"/>
              </a:spcAft>
              <a:buClr>
                <a:srgbClr val="B9C9B6"/>
              </a:buClr>
              <a:buSzPct val="100000"/>
              <a:buFont typeface="Arial" pitchFamily="34" charset="0"/>
              <a:buChar char="–"/>
            </a:pPr>
            <a:r>
              <a:rPr lang="en-GB" sz="1300" dirty="0">
                <a:solidFill>
                  <a:schemeClr val="bg1"/>
                </a:solidFill>
                <a:cs typeface="Arial" pitchFamily="34" charset="0"/>
              </a:rPr>
              <a:t>Margin pressure from clinical staffing cost increases substantially mitigated through cost savings</a:t>
            </a:r>
          </a:p>
          <a:p>
            <a:pPr marL="300552" indent="-217065" defTabSz="872436" eaLnBrk="0" hangingPunct="0">
              <a:lnSpc>
                <a:spcPct val="20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b="1" dirty="0">
                <a:solidFill>
                  <a:srgbClr val="000000"/>
                </a:solidFill>
              </a:rPr>
              <a:t>Adjusted EPS of 18.3p </a:t>
            </a:r>
            <a:r>
              <a:rPr lang="en-GB" sz="1400" dirty="0">
                <a:solidFill>
                  <a:srgbClr val="000000"/>
                </a:solidFill>
              </a:rPr>
              <a:t>- up 2.2% from 2015</a:t>
            </a:r>
          </a:p>
          <a:p>
            <a:pPr marL="300552" indent="-217065" defTabSz="872436" eaLnBrk="0" hangingPunct="0">
              <a:lnSpc>
                <a:spcPct val="20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b="1" dirty="0">
                <a:solidFill>
                  <a:srgbClr val="000000"/>
                </a:solidFill>
              </a:rPr>
              <a:t>Excellent cash conversion of EBITDA </a:t>
            </a:r>
            <a:r>
              <a:rPr lang="en-GB" sz="1400" dirty="0">
                <a:solidFill>
                  <a:srgbClr val="000000"/>
                </a:solidFill>
              </a:rPr>
              <a:t>– 104.1% in 2015 (and 104.8% in 2014)</a:t>
            </a:r>
          </a:p>
          <a:p>
            <a:pPr marL="300552" indent="-217065" defTabSz="872436" eaLnBrk="0" hangingPunct="0">
              <a:lnSpc>
                <a:spcPct val="200000"/>
              </a:lnSpc>
              <a:spcBef>
                <a:spcPts val="175"/>
              </a:spcBef>
              <a:spcAft>
                <a:spcPts val="175"/>
              </a:spcAft>
              <a:buClr>
                <a:srgbClr val="B9C9B6"/>
              </a:buClr>
              <a:buFont typeface="Wingdings" pitchFamily="2" charset="2"/>
              <a:buChar char="n"/>
            </a:pPr>
            <a:r>
              <a:rPr lang="en-GB" sz="1400" b="1" dirty="0">
                <a:solidFill>
                  <a:srgbClr val="000000"/>
                </a:solidFill>
              </a:rPr>
              <a:t>Net debt reduced to 2.6 times EBITDA </a:t>
            </a:r>
            <a:r>
              <a:rPr lang="en-GB" sz="1400" dirty="0">
                <a:solidFill>
                  <a:srgbClr val="000000"/>
                </a:solidFill>
              </a:rPr>
              <a:t>despite £109m investment in capital </a:t>
            </a:r>
            <a:r>
              <a:rPr lang="en-GB" sz="1400" dirty="0" smtClean="0">
                <a:solidFill>
                  <a:srgbClr val="000000"/>
                </a:solidFill>
              </a:rPr>
              <a:t>expenditure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7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21095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78944"/>
              </p:ext>
            </p:extLst>
          </p:nvPr>
        </p:nvGraphicFramePr>
        <p:xfrm>
          <a:off x="532133" y="1576318"/>
          <a:ext cx="8079734" cy="2015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965"/>
                <a:gridCol w="1640896"/>
                <a:gridCol w="1554533"/>
                <a:gridCol w="1535340"/>
              </a:tblGrid>
              <a:tr h="630343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Growth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24797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Group revenue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884.8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856.0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3.4%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79609">
                <a:tc>
                  <a:txBody>
                    <a:bodyPr/>
                    <a:lstStyle/>
                    <a:p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Acquisitions</a:t>
                      </a:r>
                      <a:r>
                        <a:rPr lang="en-GB" sz="1800" i="1" baseline="0" dirty="0" smtClean="0">
                          <a:solidFill>
                            <a:schemeClr val="bg1"/>
                          </a:solidFill>
                        </a:rPr>
                        <a:t> and disposals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(37.4)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(29.4)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7960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Underlying revenue </a:t>
                      </a:r>
                      <a:endParaRPr lang="en-GB" sz="18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847.4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826.6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2.5%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73371310"/>
              </p:ext>
            </p:extLst>
          </p:nvPr>
        </p:nvGraphicFramePr>
        <p:xfrm>
          <a:off x="587209" y="3612847"/>
          <a:ext cx="4025387" cy="312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565514219"/>
              </p:ext>
            </p:extLst>
          </p:nvPr>
        </p:nvGraphicFramePr>
        <p:xfrm>
          <a:off x="4572001" y="3612847"/>
          <a:ext cx="4025387" cy="312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85930" y="3590679"/>
            <a:ext cx="21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2015 revenue mix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6658" y="3590675"/>
            <a:ext cx="21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2014 revenue mix</a:t>
            </a:r>
            <a:endParaRPr lang="en-GB" b="1" dirty="0"/>
          </a:p>
        </p:txBody>
      </p:sp>
      <p:sp>
        <p:nvSpPr>
          <p:cNvPr id="12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928497" y="687260"/>
            <a:ext cx="7853035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Financial highlights </a:t>
            </a:r>
            <a:r>
              <a:rPr lang="en-GB" sz="2400" dirty="0" smtClean="0"/>
              <a:t> - Revenues</a:t>
            </a:r>
            <a:endParaRPr lang="en-GB" sz="2400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8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10214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731960"/>
              </p:ext>
            </p:extLst>
          </p:nvPr>
        </p:nvGraphicFramePr>
        <p:xfrm>
          <a:off x="532133" y="1571230"/>
          <a:ext cx="8079734" cy="1905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071"/>
                <a:gridCol w="1275790"/>
                <a:gridCol w="1554533"/>
                <a:gridCol w="1535340"/>
              </a:tblGrid>
              <a:tr h="635837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 </a:t>
                      </a:r>
                    </a:p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£m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Growth </a:t>
                      </a:r>
                    </a:p>
                    <a:p>
                      <a:pPr algn="r"/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GB" sz="14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2849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Group EBITDA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160.1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159.2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0.6%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345564">
                <a:tc>
                  <a:txBody>
                    <a:bodyPr/>
                    <a:lstStyle/>
                    <a:p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PLC</a:t>
                      </a:r>
                      <a:r>
                        <a:rPr lang="en-GB" sz="1800" i="1" baseline="0" dirty="0" smtClean="0">
                          <a:solidFill>
                            <a:schemeClr val="bg1"/>
                          </a:solidFill>
                        </a:rPr>
                        <a:t> costs and rent 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i="1" dirty="0" smtClean="0">
                          <a:solidFill>
                            <a:schemeClr val="bg1"/>
                          </a:solidFill>
                        </a:rPr>
                        <a:t>(2.5)</a:t>
                      </a:r>
                      <a:endParaRPr lang="en-GB" sz="18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endParaRPr lang="en-GB" sz="1400" i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  <a:tr h="48378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Adjusted EBITDA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160.1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156.7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 smtClean="0">
                          <a:solidFill>
                            <a:schemeClr val="bg1"/>
                          </a:solidFill>
                        </a:rPr>
                        <a:t>2.2%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43427"/>
              </p:ext>
            </p:extLst>
          </p:nvPr>
        </p:nvGraphicFramePr>
        <p:xfrm>
          <a:off x="532133" y="3812744"/>
          <a:ext cx="8079734" cy="764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071"/>
                <a:gridCol w="1275790"/>
                <a:gridCol w="1554533"/>
                <a:gridCol w="1535340"/>
              </a:tblGrid>
              <a:tr h="407363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rgbClr val="FFFFFF"/>
                          </a:solidFill>
                        </a:rPr>
                        <a:t>2014</a:t>
                      </a:r>
                      <a:endParaRPr lang="en-GB" sz="1800" dirty="0">
                        <a:solidFill>
                          <a:srgbClr val="FFFFFF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>
                          <a:solidFill>
                            <a:srgbClr val="FFFFFF"/>
                          </a:solidFill>
                        </a:rPr>
                        <a:t>Growth </a:t>
                      </a:r>
                    </a:p>
                  </a:txBody>
                  <a:tcPr marL="78191" marR="78191" marT="41468" marB="41468"/>
                </a:tc>
              </a:tr>
              <a:tr h="331741">
                <a:tc>
                  <a:txBody>
                    <a:bodyPr/>
                    <a:lstStyle/>
                    <a:p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Adjusted EBITDA margin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18.1%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0" dirty="0" smtClean="0">
                          <a:solidFill>
                            <a:schemeClr val="bg1"/>
                          </a:solidFill>
                        </a:rPr>
                        <a:t>18.3%</a:t>
                      </a:r>
                      <a:endParaRPr lang="en-GB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0" dirty="0" smtClean="0">
                          <a:solidFill>
                            <a:schemeClr val="bg1"/>
                          </a:solidFill>
                        </a:rPr>
                        <a:t>(0.2%)</a:t>
                      </a:r>
                      <a:endParaRPr lang="en-GB" sz="1400" b="0" dirty="0">
                        <a:solidFill>
                          <a:schemeClr val="bg1"/>
                        </a:solidFill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7432440" y="123182"/>
            <a:ext cx="1466637" cy="569464"/>
          </a:xfrm>
          <a:prstGeom prst="roundRect">
            <a:avLst>
              <a:gd name="adj" fmla="val 9522"/>
            </a:avLst>
          </a:prstGeom>
          <a:solidFill>
            <a:srgbClr val="6DB9FF"/>
          </a:solidFill>
          <a:ln w="3175" algn="ctr">
            <a:noFill/>
            <a:round/>
            <a:headEnd/>
            <a:tailEnd/>
          </a:ln>
          <a:effectLst/>
          <a:extLst/>
        </p:spPr>
        <p:txBody>
          <a:bodyPr lIns="41020" tIns="25243" rIns="41020" bIns="25243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Financial Review</a:t>
            </a:r>
          </a:p>
        </p:txBody>
      </p:sp>
      <p:sp>
        <p:nvSpPr>
          <p:cNvPr id="11" name="Rectangle 60"/>
          <p:cNvSpPr>
            <a:spLocks noGrp="1" noRot="1" noChangeArrowheads="1"/>
          </p:cNvSpPr>
          <p:nvPr>
            <p:ph type="title"/>
          </p:nvPr>
        </p:nvSpPr>
        <p:spPr bwMode="gray">
          <a:xfrm>
            <a:off x="928497" y="687260"/>
            <a:ext cx="7853035" cy="403158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ctr"/>
            <a:r>
              <a:rPr lang="en-GB" sz="2400" dirty="0"/>
              <a:t>Financial highlights </a:t>
            </a:r>
            <a:r>
              <a:rPr lang="en-GB" sz="2400" dirty="0" smtClean="0"/>
              <a:t> - EBITDA</a:t>
            </a:r>
            <a:endParaRPr lang="en-GB" sz="2400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57200" y="6498000"/>
            <a:ext cx="469900" cy="365125"/>
          </a:xfrm>
          <a:prstGeom prst="rect">
            <a:avLst/>
          </a:prstGeom>
        </p:spPr>
        <p:txBody>
          <a:bodyPr lIns="0" tIns="0" rIns="0" bIns="0" anchor="ctr"/>
          <a:lstStyle/>
          <a:p>
            <a:fld id="{D6604A13-791D-494C-9C37-16C352BFA582}" type="slidenum">
              <a:rPr lang="en-US" sz="1100">
                <a:solidFill>
                  <a:srgbClr val="FFFFFF"/>
                </a:solidFill>
                <a:latin typeface="TheSans Spire"/>
              </a:rPr>
              <a:pPr/>
              <a:t>9</a:t>
            </a:fld>
            <a:endParaRPr lang="en-US" sz="1100" dirty="0">
              <a:solidFill>
                <a:srgbClr val="FFFFFF"/>
              </a:solidFill>
              <a:latin typeface="TheSans Spire"/>
            </a:endParaRPr>
          </a:p>
        </p:txBody>
      </p:sp>
    </p:spTree>
    <p:extLst>
      <p:ext uri="{BB962C8B-B14F-4D97-AF65-F5344CB8AC3E}">
        <p14:creationId xmlns:p14="http://schemas.microsoft.com/office/powerpoint/2010/main" val="423812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ULERID" val="SlideFooter1"/>
  <p:tag name="ANCHORPOINT" val="NO VALUE"/>
  <p:tag name="CHARTLIBVERSION" val="NO VALUE"/>
  <p:tag name="DDVERSION" val="2.0"/>
  <p:tag name="LINECOLOR" val="NO VALUE"/>
  <p:tag name="PLACEHOLDERSIZE" val="NO VALUE"/>
  <p:tag name="TYPE" val="Slide Footer"/>
  <p:tag name="FILLFORECOLOR" val="Transparent"/>
  <p:tag name="SUBOBJECTID" val="SlideFooter"/>
  <p:tag name="OBJECTID" val="SlideFooter"/>
  <p:tag name="SOURCE" val="rulers.ppt!SlideFooter1"/>
  <p:tag name="LEFT" val="226.75"/>
  <p:tag name="TOP" val="556.56"/>
  <p:tag name="HEIGHT" val="30.24"/>
  <p:tag name="WIDTH" val="421.2"/>
  <p:tag name="FONTCOLOR" val="Slide Footer Font"/>
  <p:tag name="DEVICE" val="Canon Colorpass 10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RTLIBVERSION" val="NO VALUE"/>
  <p:tag name="DDVERSION" val="2.0"/>
  <p:tag name="FONTCOLOR" val="NO VALUE"/>
  <p:tag name="LINECOLOR" val="NO VALUE"/>
  <p:tag name="SOURCE" val="NO VALUE"/>
  <p:tag name="TYPE" val="ChartHeading"/>
  <p:tag name="DEVICE" val="Canon Colorpass 1000"/>
  <p:tag name="FILLFORECOLOR" val="TextBox Heading Fill"/>
  <p:tag name="SUBOBJECTID" val="TextBoxHeading"/>
  <p:tag name="OBJECTID" val="TextBoxWH"/>
  <p:tag name="LEFT" val="226.8"/>
  <p:tag name="TOP" val="158.4"/>
  <p:tag name="HEIGHT" val="28.8"/>
  <p:tag name="WIDTH" val="338.4"/>
  <p:tag name="PLACEHOLDERSIZE" val="11"/>
  <p:tag name="ANCHORPOINT" val="2"/>
  <p:tag name="FWCONVERSIONSHAPES" val="Shape No. 25"/>
</p:tagLst>
</file>

<file path=ppt/theme/theme1.xml><?xml version="1.0" encoding="utf-8"?>
<a:theme xmlns:a="http://schemas.openxmlformats.org/drawingml/2006/main" name="Office Theme">
  <a:themeElements>
    <a:clrScheme name="Custom 2">
      <a:dk1>
        <a:srgbClr val="8CB4B2"/>
      </a:dk1>
      <a:lt1>
        <a:srgbClr val="505150"/>
      </a:lt1>
      <a:dk2>
        <a:srgbClr val="ABCB2A"/>
      </a:dk2>
      <a:lt2>
        <a:srgbClr val="B91D68"/>
      </a:lt2>
      <a:accent1>
        <a:srgbClr val="1B6E7E"/>
      </a:accent1>
      <a:accent2>
        <a:srgbClr val="92B4C6"/>
      </a:accent2>
      <a:accent3>
        <a:srgbClr val="86B5D6"/>
      </a:accent3>
      <a:accent4>
        <a:srgbClr val="549FCE"/>
      </a:accent4>
      <a:accent5>
        <a:srgbClr val="F29105"/>
      </a:accent5>
      <a:accent6>
        <a:srgbClr val="A6C83B"/>
      </a:accent6>
      <a:hlink>
        <a:srgbClr val="EF42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46228</TotalTime>
  <Words>3621</Words>
  <Application>Microsoft Office PowerPoint</Application>
  <PresentationFormat>On-screen Show (4:3)</PresentationFormat>
  <Paragraphs>660</Paragraphs>
  <Slides>32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Financial Year 2015 -  trading headlines</vt:lpstr>
      <vt:lpstr>Financial highlights  - Revenues</vt:lpstr>
      <vt:lpstr>Financial highlights  - EBITDA</vt:lpstr>
      <vt:lpstr>Revenue and admissions growth </vt:lpstr>
      <vt:lpstr>NHS revenues analysis</vt:lpstr>
      <vt:lpstr>Revenue bridge by payor </vt:lpstr>
      <vt:lpstr>Trading margin analysis</vt:lpstr>
      <vt:lpstr>H1 and H2 sub-analysis for 2015</vt:lpstr>
      <vt:lpstr>Comparable EPS performance </vt:lpstr>
      <vt:lpstr>Cash flow &amp; net debt for the period</vt:lpstr>
      <vt:lpstr>Outlook &amp; guidance for Financial Year 2016</vt:lpstr>
      <vt:lpstr>Outlook &amp; guidance for Financial Year 2016</vt:lpstr>
      <vt:lpstr>PowerPoint Presentation</vt:lpstr>
      <vt:lpstr>Spire today</vt:lpstr>
      <vt:lpstr>Spire today</vt:lpstr>
      <vt:lpstr>2015 continued our record of Revenue and EBITDAR growth…..</vt:lpstr>
      <vt:lpstr>….and also of Revenue growth across all payor groups</vt:lpstr>
      <vt:lpstr>The Spire proposition -  more valid than ever</vt:lpstr>
      <vt:lpstr>Update on the “NHS Funding Gap” </vt:lpstr>
      <vt:lpstr>Impact on waiting lists</vt:lpstr>
      <vt:lpstr>Payors – PMI</vt:lpstr>
      <vt:lpstr>PowerPoint Presentation</vt:lpstr>
      <vt:lpstr>Payors – NHS</vt:lpstr>
      <vt:lpstr>Capacity growth to meet increasing demand and take market share</vt:lpstr>
      <vt:lpstr>Despite an unpredictable 2015, Spire’s future is bright</vt:lpstr>
      <vt:lpstr>PowerPoint Presentation</vt:lpstr>
    </vt:vector>
  </TitlesOfParts>
  <Company>Clarity Creative Limited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Spire Healthcare</dc:title>
  <dc:creator>Russ Gostelow</dc:creator>
  <cp:lastModifiedBy>LAKER, Vanessa</cp:lastModifiedBy>
  <cp:revision>511</cp:revision>
  <dcterms:created xsi:type="dcterms:W3CDTF">2014-12-03T15:40:59Z</dcterms:created>
  <dcterms:modified xsi:type="dcterms:W3CDTF">2020-02-19T13:10:53Z</dcterms:modified>
</cp:coreProperties>
</file>